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3"/>
    <a:srgbClr val="6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va\Glupi%20projekt\Dijagrami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va\Glupi%20projekt\Dijagrami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va\Glupi%20projekt\Dijagrami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va\Glupi%20projekt\Dijagrami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va\Glupi%20projekt\Dijagrami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va\Glupi%20projekt\Dijagram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va\Glupi%20projekt\Dijagram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va\Glupi%20projekt\Dijagram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va\Glupi%20projekt\Dijagram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va\Glupi%20projekt\Dijagram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va\Glupi%20projekt\Dijagrami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va\Glupi%20projekt\Dijagrami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va\Glupi%20projekt\Dijagrami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va\Glupi%20projekt\Dijagram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dječaci!$A$2</c:f>
              <c:strCache>
                <c:ptCount val="1"/>
                <c:pt idx="0">
                  <c:v>Brza hrana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dječaci!$B$1:$G$1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dječaci!$B$2:$G$2</c:f>
              <c:numCache>
                <c:formatCode>0%</c:formatCode>
                <c:ptCount val="6"/>
                <c:pt idx="0">
                  <c:v>0.1</c:v>
                </c:pt>
                <c:pt idx="1">
                  <c:v>0.60000000000000053</c:v>
                </c:pt>
                <c:pt idx="2">
                  <c:v>0.1</c:v>
                </c:pt>
                <c:pt idx="3">
                  <c:v>0</c:v>
                </c:pt>
                <c:pt idx="4">
                  <c:v>0.1</c:v>
                </c:pt>
                <c:pt idx="5">
                  <c:v>0.1</c:v>
                </c:pt>
              </c:numCache>
            </c:numRef>
          </c:val>
        </c:ser>
        <c:ser>
          <c:idx val="1"/>
          <c:order val="1"/>
          <c:tx>
            <c:strRef>
              <c:f>dječaci!$A$3</c:f>
              <c:strCache>
                <c:ptCount val="1"/>
                <c:pt idx="0">
                  <c:v>Povrće i voće</c:v>
                </c:pt>
              </c:strCache>
            </c:strRef>
          </c:tx>
          <c:spPr>
            <a:solidFill>
              <a:schemeClr val="bg1"/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dječaci!$B$1:$G$1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dječaci!$B$3:$G$3</c:f>
              <c:numCache>
                <c:formatCode>0%</c:formatCode>
                <c:ptCount val="6"/>
                <c:pt idx="0">
                  <c:v>0.5</c:v>
                </c:pt>
                <c:pt idx="1">
                  <c:v>0.30000000000000027</c:v>
                </c:pt>
                <c:pt idx="2">
                  <c:v>0.4</c:v>
                </c:pt>
                <c:pt idx="3">
                  <c:v>0.4</c:v>
                </c:pt>
                <c:pt idx="4">
                  <c:v>0.2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dječaci!$A$4</c:f>
              <c:strCache>
                <c:ptCount val="1"/>
                <c:pt idx="0">
                  <c:v>Meso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dječaci!$B$1:$G$1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dječaci!$B$4:$G$4</c:f>
              <c:numCache>
                <c:formatCode>0%</c:formatCode>
                <c:ptCount val="6"/>
                <c:pt idx="0">
                  <c:v>0.4</c:v>
                </c:pt>
                <c:pt idx="1">
                  <c:v>0.1</c:v>
                </c:pt>
                <c:pt idx="2">
                  <c:v>0.5</c:v>
                </c:pt>
                <c:pt idx="3">
                  <c:v>0.60000000000000053</c:v>
                </c:pt>
                <c:pt idx="4">
                  <c:v>0.70000000000000051</c:v>
                </c:pt>
                <c:pt idx="5">
                  <c:v>0.9</c:v>
                </c:pt>
              </c:numCache>
            </c:numRef>
          </c:val>
        </c:ser>
        <c:dLbls>
          <c:showVal val="1"/>
        </c:dLbls>
        <c:gapWidth val="75"/>
        <c:axId val="33818880"/>
        <c:axId val="33828864"/>
      </c:barChart>
      <c:catAx>
        <c:axId val="338188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sr-Latn-CS"/>
          </a:p>
        </c:txPr>
        <c:crossAx val="33828864"/>
        <c:crosses val="autoZero"/>
        <c:auto val="1"/>
        <c:lblAlgn val="ctr"/>
        <c:lblOffset val="100"/>
      </c:catAx>
      <c:valAx>
        <c:axId val="33828864"/>
        <c:scaling>
          <c:orientation val="minMax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sr-Latn-CS"/>
          </a:p>
        </c:txPr>
        <c:crossAx val="3381888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050" b="1">
              <a:solidFill>
                <a:schemeClr val="bg1"/>
              </a:solidFill>
            </a:defRPr>
          </a:pPr>
          <a:endParaRPr lang="sr-Latn-CS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/>
      <c:barChart>
        <c:barDir val="col"/>
        <c:grouping val="clustered"/>
        <c:ser>
          <c:idx val="0"/>
          <c:order val="0"/>
          <c:tx>
            <c:strRef>
              <c:f>djevojčice!$A$9</c:f>
              <c:strCache>
                <c:ptCount val="1"/>
                <c:pt idx="0">
                  <c:v>Žitarice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djevojčice!$B$8:$G$8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djevojčice!$B$9:$G$9</c:f>
              <c:numCache>
                <c:formatCode>0%</c:formatCode>
                <c:ptCount val="6"/>
                <c:pt idx="0">
                  <c:v>0.70000000000000051</c:v>
                </c:pt>
                <c:pt idx="1">
                  <c:v>0.30000000000000027</c:v>
                </c:pt>
                <c:pt idx="2">
                  <c:v>0.4</c:v>
                </c:pt>
                <c:pt idx="3">
                  <c:v>0.9</c:v>
                </c:pt>
                <c:pt idx="4">
                  <c:v>0.60000000000000053</c:v>
                </c:pt>
                <c:pt idx="5">
                  <c:v>0.60000000000000053</c:v>
                </c:pt>
              </c:numCache>
            </c:numRef>
          </c:val>
        </c:ser>
        <c:ser>
          <c:idx val="1"/>
          <c:order val="1"/>
          <c:tx>
            <c:strRef>
              <c:f>djevojčice!$A$10</c:f>
              <c:strCache>
                <c:ptCount val="1"/>
                <c:pt idx="0">
                  <c:v>Voće</c:v>
                </c:pt>
              </c:strCache>
            </c:strRef>
          </c:tx>
          <c:spPr>
            <a:solidFill>
              <a:schemeClr val="bg1"/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djevojčice!$B$8:$G$8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djevojčice!$B$10:$G$10</c:f>
              <c:numCache>
                <c:formatCode>0%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  <c:pt idx="5">
                  <c:v>0.30000000000000027</c:v>
                </c:pt>
              </c:numCache>
            </c:numRef>
          </c:val>
        </c:ser>
        <c:ser>
          <c:idx val="2"/>
          <c:order val="2"/>
          <c:tx>
            <c:strRef>
              <c:f>djevojčice!$A$11</c:f>
              <c:strCache>
                <c:ptCount val="1"/>
                <c:pt idx="0">
                  <c:v>Sendviče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djevojčice!$B$8:$G$8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djevojčice!$B$11:$G$11</c:f>
              <c:numCache>
                <c:formatCode>0%</c:formatCode>
                <c:ptCount val="6"/>
                <c:pt idx="0">
                  <c:v>0</c:v>
                </c:pt>
                <c:pt idx="1">
                  <c:v>0.30000000000000027</c:v>
                </c:pt>
                <c:pt idx="2">
                  <c:v>0.30000000000000027</c:v>
                </c:pt>
                <c:pt idx="3">
                  <c:v>0</c:v>
                </c:pt>
                <c:pt idx="4">
                  <c:v>0.1</c:v>
                </c:pt>
                <c:pt idx="5">
                  <c:v>0.1</c:v>
                </c:pt>
              </c:numCache>
            </c:numRef>
          </c:val>
        </c:ser>
        <c:ser>
          <c:idx val="3"/>
          <c:order val="3"/>
          <c:tx>
            <c:strRef>
              <c:f>djevojčice!$A$12</c:f>
              <c:strCache>
                <c:ptCount val="1"/>
                <c:pt idx="0">
                  <c:v>Drugo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djevojčice!$B$8:$G$8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djevojčice!$B$12:$G$12</c:f>
              <c:numCache>
                <c:formatCode>0%</c:formatCode>
                <c:ptCount val="6"/>
                <c:pt idx="0">
                  <c:v>0.30000000000000027</c:v>
                </c:pt>
                <c:pt idx="1">
                  <c:v>0.2</c:v>
                </c:pt>
                <c:pt idx="2">
                  <c:v>0.2</c:v>
                </c:pt>
                <c:pt idx="3">
                  <c:v>0.1</c:v>
                </c:pt>
                <c:pt idx="4">
                  <c:v>0.30000000000000027</c:v>
                </c:pt>
                <c:pt idx="5">
                  <c:v>0</c:v>
                </c:pt>
              </c:numCache>
            </c:numRef>
          </c:val>
        </c:ser>
        <c:dLbls>
          <c:showVal val="1"/>
        </c:dLbls>
        <c:gapWidth val="75"/>
        <c:axId val="35702272"/>
        <c:axId val="35703808"/>
      </c:barChart>
      <c:catAx>
        <c:axId val="357022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sr-Latn-CS"/>
          </a:p>
        </c:txPr>
        <c:crossAx val="35703808"/>
        <c:crosses val="autoZero"/>
        <c:auto val="1"/>
        <c:lblAlgn val="ctr"/>
        <c:lblOffset val="100"/>
      </c:catAx>
      <c:valAx>
        <c:axId val="35703808"/>
        <c:scaling>
          <c:orientation val="minMax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sr-Latn-CS"/>
          </a:p>
        </c:txPr>
        <c:crossAx val="357022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050" b="1">
              <a:solidFill>
                <a:schemeClr val="bg1"/>
              </a:solidFill>
            </a:defRPr>
          </a:pPr>
          <a:endParaRPr lang="sr-Latn-CS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djevojčice!$A$15</c:f>
              <c:strCache>
                <c:ptCount val="1"/>
                <c:pt idx="0">
                  <c:v>Ples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strRef>
              <c:f>djevojčice!$B$14:$G$14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djevojčice!$B$15:$G$15</c:f>
              <c:numCache>
                <c:formatCode>0%</c:formatCode>
                <c:ptCount val="6"/>
                <c:pt idx="0">
                  <c:v>0.1</c:v>
                </c:pt>
                <c:pt idx="1">
                  <c:v>0</c:v>
                </c:pt>
                <c:pt idx="2">
                  <c:v>0.1</c:v>
                </c:pt>
                <c:pt idx="3">
                  <c:v>0.1</c:v>
                </c:pt>
                <c:pt idx="4">
                  <c:v>0.5</c:v>
                </c:pt>
                <c:pt idx="5">
                  <c:v>0.30000000000000027</c:v>
                </c:pt>
              </c:numCache>
            </c:numRef>
          </c:val>
        </c:ser>
        <c:ser>
          <c:idx val="1"/>
          <c:order val="1"/>
          <c:tx>
            <c:strRef>
              <c:f>djevojčice!$A$16</c:f>
              <c:strCache>
                <c:ptCount val="1"/>
                <c:pt idx="0">
                  <c:v>Skijaško trčanje</c:v>
                </c:pt>
              </c:strCache>
            </c:strRef>
          </c:tx>
          <c:spPr>
            <a:solidFill>
              <a:schemeClr val="bg1"/>
            </a:solidFill>
          </c:spPr>
          <c:cat>
            <c:strRef>
              <c:f>djevojčice!$B$14:$G$14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djevojčice!$B$16:$G$16</c:f>
              <c:numCache>
                <c:formatCode>0%</c:formatCode>
                <c:ptCount val="6"/>
                <c:pt idx="0">
                  <c:v>0.30000000000000027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djevojčice!$A$17</c:f>
              <c:strCache>
                <c:ptCount val="1"/>
                <c:pt idx="0">
                  <c:v>Taekwondo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djevojčice!$B$14:$G$14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djevojčice!$B$17:$G$17</c:f>
              <c:numCache>
                <c:formatCode>0%</c:formatCode>
                <c:ptCount val="6"/>
                <c:pt idx="0">
                  <c:v>0.30000000000000027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0.1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djevojčice!$A$18</c:f>
              <c:strCache>
                <c:ptCount val="1"/>
                <c:pt idx="0">
                  <c:v>Odbojka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cat>
            <c:strRef>
              <c:f>djevojčice!$B$14:$G$14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djevojčice!$B$18:$G$18</c:f>
              <c:numCache>
                <c:formatCode>0%</c:formatCode>
                <c:ptCount val="6"/>
                <c:pt idx="0">
                  <c:v>0</c:v>
                </c:pt>
                <c:pt idx="1">
                  <c:v>0.4</c:v>
                </c:pt>
                <c:pt idx="2">
                  <c:v>0.70000000000000051</c:v>
                </c:pt>
                <c:pt idx="3">
                  <c:v>0.4</c:v>
                </c:pt>
                <c:pt idx="4">
                  <c:v>0</c:v>
                </c:pt>
                <c:pt idx="5">
                  <c:v>0.30000000000000027</c:v>
                </c:pt>
              </c:numCache>
            </c:numRef>
          </c:val>
        </c:ser>
        <c:ser>
          <c:idx val="4"/>
          <c:order val="4"/>
          <c:tx>
            <c:strRef>
              <c:f>djevojčice!$A$19</c:f>
              <c:strCache>
                <c:ptCount val="1"/>
                <c:pt idx="0">
                  <c:v>Plivanje</c:v>
                </c:pt>
              </c:strCache>
            </c:strRef>
          </c:tx>
          <c:spPr>
            <a:solidFill>
              <a:srgbClr val="4D8AD3"/>
            </a:solidFill>
          </c:spPr>
          <c:cat>
            <c:strRef>
              <c:f>djevojčice!$B$14:$G$14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djevojčice!$B$19:$G$19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5"/>
          <c:order val="5"/>
          <c:tx>
            <c:strRef>
              <c:f>djevojčice!$A$20</c:f>
              <c:strCache>
                <c:ptCount val="1"/>
                <c:pt idx="0">
                  <c:v>Atletika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cat>
            <c:strRef>
              <c:f>djevojčice!$B$14:$G$14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djevojčice!$B$20:$G$20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</c:v>
                </c:pt>
                <c:pt idx="5">
                  <c:v>0</c:v>
                </c:pt>
              </c:numCache>
            </c:numRef>
          </c:val>
        </c:ser>
        <c:dLbls/>
        <c:axId val="35751424"/>
        <c:axId val="35752960"/>
      </c:barChart>
      <c:catAx>
        <c:axId val="357514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sr-Latn-CS"/>
          </a:p>
        </c:txPr>
        <c:crossAx val="35752960"/>
        <c:crosses val="autoZero"/>
        <c:auto val="1"/>
        <c:lblAlgn val="ctr"/>
        <c:lblOffset val="100"/>
      </c:catAx>
      <c:valAx>
        <c:axId val="3575296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sr-Latn-CS"/>
          </a:p>
        </c:txPr>
        <c:crossAx val="357514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50" b="1">
              <a:solidFill>
                <a:schemeClr val="bg1"/>
              </a:solidFill>
            </a:defRPr>
          </a:pPr>
          <a:endParaRPr lang="sr-Latn-CS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/>
      <c:barChart>
        <c:barDir val="col"/>
        <c:grouping val="clustered"/>
        <c:ser>
          <c:idx val="0"/>
          <c:order val="0"/>
          <c:tx>
            <c:strRef>
              <c:f>djevojčice!$A$23</c:f>
              <c:strCache>
                <c:ptCount val="1"/>
                <c:pt idx="0">
                  <c:v>pola sata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djevojčice!$B$22:$G$22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djevojčice!$B$23:$G$23</c:f>
              <c:numCache>
                <c:formatCode>0%</c:formatCode>
                <c:ptCount val="6"/>
                <c:pt idx="0">
                  <c:v>0.60000000000000053</c:v>
                </c:pt>
                <c:pt idx="1">
                  <c:v>0.5</c:v>
                </c:pt>
                <c:pt idx="2">
                  <c:v>0.5</c:v>
                </c:pt>
                <c:pt idx="3">
                  <c:v>0.2</c:v>
                </c:pt>
                <c:pt idx="4">
                  <c:v>0</c:v>
                </c:pt>
                <c:pt idx="5">
                  <c:v>0.1</c:v>
                </c:pt>
              </c:numCache>
            </c:numRef>
          </c:val>
        </c:ser>
        <c:ser>
          <c:idx val="1"/>
          <c:order val="1"/>
          <c:tx>
            <c:strRef>
              <c:f>djevojčice!$A$24</c:f>
              <c:strCache>
                <c:ptCount val="1"/>
                <c:pt idx="0">
                  <c:v>1 sat</c:v>
                </c:pt>
              </c:strCache>
            </c:strRef>
          </c:tx>
          <c:spPr>
            <a:solidFill>
              <a:schemeClr val="bg1"/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djevojčice!$B$22:$G$22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djevojčice!$B$24:$G$24</c:f>
              <c:numCache>
                <c:formatCode>0%</c:formatCode>
                <c:ptCount val="6"/>
                <c:pt idx="0">
                  <c:v>0</c:v>
                </c:pt>
                <c:pt idx="1">
                  <c:v>0.30000000000000027</c:v>
                </c:pt>
                <c:pt idx="2">
                  <c:v>0.4</c:v>
                </c:pt>
                <c:pt idx="3">
                  <c:v>0.4</c:v>
                </c:pt>
                <c:pt idx="4">
                  <c:v>0.2</c:v>
                </c:pt>
                <c:pt idx="5">
                  <c:v>0.8</c:v>
                </c:pt>
              </c:numCache>
            </c:numRef>
          </c:val>
        </c:ser>
        <c:ser>
          <c:idx val="2"/>
          <c:order val="2"/>
          <c:tx>
            <c:strRef>
              <c:f>djevojčice!$A$25</c:f>
              <c:strCache>
                <c:ptCount val="1"/>
                <c:pt idx="0">
                  <c:v>2-3 sata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djevojčice!$B$22:$G$22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djevojčice!$B$25:$G$25</c:f>
              <c:numCache>
                <c:formatCode>0%</c:formatCode>
                <c:ptCount val="6"/>
                <c:pt idx="0">
                  <c:v>0.1</c:v>
                </c:pt>
                <c:pt idx="1">
                  <c:v>0.2</c:v>
                </c:pt>
                <c:pt idx="2">
                  <c:v>0.1</c:v>
                </c:pt>
                <c:pt idx="3">
                  <c:v>0.4</c:v>
                </c:pt>
                <c:pt idx="4">
                  <c:v>0.2</c:v>
                </c:pt>
                <c:pt idx="5">
                  <c:v>0.1</c:v>
                </c:pt>
              </c:numCache>
            </c:numRef>
          </c:val>
        </c:ser>
        <c:ser>
          <c:idx val="3"/>
          <c:order val="3"/>
          <c:tx>
            <c:strRef>
              <c:f>djevojčice!$A$26</c:f>
              <c:strCache>
                <c:ptCount val="1"/>
                <c:pt idx="0">
                  <c:v>više od 3 sata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djevojčice!$B$22:$G$22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djevojčice!$B$26:$G$26</c:f>
              <c:numCache>
                <c:formatCode>0%</c:formatCode>
                <c:ptCount val="6"/>
                <c:pt idx="0">
                  <c:v>0.30000000000000027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0.60000000000000053</c:v>
                </c:pt>
                <c:pt idx="5">
                  <c:v>0</c:v>
                </c:pt>
              </c:numCache>
            </c:numRef>
          </c:val>
        </c:ser>
        <c:dLbls>
          <c:showVal val="1"/>
        </c:dLbls>
        <c:gapWidth val="75"/>
        <c:axId val="34489472"/>
        <c:axId val="34491008"/>
      </c:barChart>
      <c:catAx>
        <c:axId val="344894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sr-Latn-CS"/>
          </a:p>
        </c:txPr>
        <c:crossAx val="34491008"/>
        <c:crosses val="autoZero"/>
        <c:auto val="1"/>
        <c:lblAlgn val="ctr"/>
        <c:lblOffset val="100"/>
      </c:catAx>
      <c:valAx>
        <c:axId val="34491008"/>
        <c:scaling>
          <c:orientation val="minMax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sr-Latn-CS"/>
          </a:p>
        </c:txPr>
        <c:crossAx val="344894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050" b="1">
              <a:solidFill>
                <a:schemeClr val="bg1"/>
              </a:solidFill>
            </a:defRPr>
          </a:pPr>
          <a:endParaRPr lang="sr-Latn-CS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plotArea>
      <c:layout/>
      <c:barChart>
        <c:barDir val="col"/>
        <c:grouping val="clustered"/>
        <c:ser>
          <c:idx val="0"/>
          <c:order val="0"/>
          <c:tx>
            <c:strRef>
              <c:f>djevojčice!$A$29</c:f>
              <c:strCache>
                <c:ptCount val="1"/>
                <c:pt idx="0">
                  <c:v>jednom dnevno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djevojčice!$B$28:$G$28</c:f>
              <c:strCache>
                <c:ptCount val="6"/>
                <c:pt idx="0">
                  <c:v>3. 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djevojčice!$B$29:$G$29</c:f>
              <c:numCache>
                <c:formatCode>0%</c:formatCode>
                <c:ptCount val="6"/>
                <c:pt idx="0">
                  <c:v>0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  <c:pt idx="4">
                  <c:v>0.60000000000000053</c:v>
                </c:pt>
                <c:pt idx="5">
                  <c:v>0.1</c:v>
                </c:pt>
              </c:numCache>
            </c:numRef>
          </c:val>
        </c:ser>
        <c:ser>
          <c:idx val="1"/>
          <c:order val="1"/>
          <c:tx>
            <c:strRef>
              <c:f>djevojčice!$A$30</c:f>
              <c:strCache>
                <c:ptCount val="1"/>
                <c:pt idx="0">
                  <c:v>jednom tjedno</c:v>
                </c:pt>
              </c:strCache>
            </c:strRef>
          </c:tx>
          <c:spPr>
            <a:solidFill>
              <a:schemeClr val="bg1"/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djevojčice!$B$28:$G$28</c:f>
              <c:strCache>
                <c:ptCount val="6"/>
                <c:pt idx="0">
                  <c:v>3. 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djevojčice!$B$30:$G$30</c:f>
              <c:numCache>
                <c:formatCode>0%</c:formatCode>
                <c:ptCount val="6"/>
                <c:pt idx="0">
                  <c:v>0.2</c:v>
                </c:pt>
                <c:pt idx="1">
                  <c:v>0</c:v>
                </c:pt>
                <c:pt idx="2">
                  <c:v>0.30000000000000027</c:v>
                </c:pt>
                <c:pt idx="3">
                  <c:v>0.4</c:v>
                </c:pt>
                <c:pt idx="4">
                  <c:v>0.1</c:v>
                </c:pt>
                <c:pt idx="5">
                  <c:v>0.30000000000000027</c:v>
                </c:pt>
              </c:numCache>
            </c:numRef>
          </c:val>
        </c:ser>
        <c:ser>
          <c:idx val="2"/>
          <c:order val="2"/>
          <c:tx>
            <c:strRef>
              <c:f>djevojčice!$A$31</c:f>
              <c:strCache>
                <c:ptCount val="1"/>
                <c:pt idx="0">
                  <c:v>rijetko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djevojčice!$B$28:$G$28</c:f>
              <c:strCache>
                <c:ptCount val="6"/>
                <c:pt idx="0">
                  <c:v>3. 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djevojčice!$B$31:$G$31</c:f>
              <c:numCache>
                <c:formatCode>0%</c:formatCode>
                <c:ptCount val="6"/>
                <c:pt idx="0">
                  <c:v>0.60000000000000053</c:v>
                </c:pt>
                <c:pt idx="1">
                  <c:v>0.9</c:v>
                </c:pt>
                <c:pt idx="2">
                  <c:v>0.60000000000000053</c:v>
                </c:pt>
                <c:pt idx="3">
                  <c:v>0.60000000000000053</c:v>
                </c:pt>
                <c:pt idx="4">
                  <c:v>0.2</c:v>
                </c:pt>
                <c:pt idx="5">
                  <c:v>0.60000000000000053</c:v>
                </c:pt>
              </c:numCache>
            </c:numRef>
          </c:val>
        </c:ser>
        <c:ser>
          <c:idx val="3"/>
          <c:order val="3"/>
          <c:tx>
            <c:strRef>
              <c:f>djevojčice!$A$32</c:f>
              <c:strCache>
                <c:ptCount val="1"/>
                <c:pt idx="0">
                  <c:v>ne pijem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djevojčice!$B$28:$G$28</c:f>
              <c:strCache>
                <c:ptCount val="6"/>
                <c:pt idx="0">
                  <c:v>3. 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djevojčice!$B$32:$G$32</c:f>
              <c:numCache>
                <c:formatCode>0%</c:formatCode>
                <c:ptCount val="6"/>
                <c:pt idx="0">
                  <c:v>0.2</c:v>
                </c:pt>
                <c:pt idx="1">
                  <c:v>0</c:v>
                </c:pt>
                <c:pt idx="2">
                  <c:v>0.1</c:v>
                </c:pt>
                <c:pt idx="3">
                  <c:v>0</c:v>
                </c:pt>
                <c:pt idx="4">
                  <c:v>0.1</c:v>
                </c:pt>
                <c:pt idx="5">
                  <c:v>0</c:v>
                </c:pt>
              </c:numCache>
            </c:numRef>
          </c:val>
        </c:ser>
        <c:dLbls>
          <c:showVal val="1"/>
        </c:dLbls>
        <c:gapWidth val="75"/>
        <c:axId val="35791616"/>
        <c:axId val="35793152"/>
      </c:barChart>
      <c:catAx>
        <c:axId val="357916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sr-Latn-CS"/>
          </a:p>
        </c:txPr>
        <c:crossAx val="35793152"/>
        <c:crosses val="autoZero"/>
        <c:auto val="1"/>
        <c:lblAlgn val="ctr"/>
        <c:lblOffset val="100"/>
      </c:catAx>
      <c:valAx>
        <c:axId val="35793152"/>
        <c:scaling>
          <c:orientation val="minMax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sr-Latn-CS"/>
          </a:p>
        </c:txPr>
        <c:crossAx val="357916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050" b="1">
              <a:solidFill>
                <a:schemeClr val="bg1"/>
              </a:solidFill>
            </a:defRPr>
          </a:pPr>
          <a:endParaRPr lang="sr-Latn-CS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autoTitleDeleted val="1"/>
    <c:plotArea>
      <c:layout/>
      <c:barChart>
        <c:barDir val="col"/>
        <c:grouping val="clustered"/>
        <c:ser>
          <c:idx val="1"/>
          <c:order val="1"/>
          <c:tx>
            <c:strRef>
              <c:f>djevojčice!$B$39</c:f>
              <c:strCache>
                <c:ptCount val="1"/>
                <c:pt idx="0">
                  <c:v>Preskakanje doručka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strRef>
              <c:f>djevojčice!$A$40:$A$41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djevojčice!$B$40:$B$41</c:f>
              <c:numCache>
                <c:formatCode>0%</c:formatCode>
                <c:ptCount val="2"/>
                <c:pt idx="0">
                  <c:v>0.13</c:v>
                </c:pt>
                <c:pt idx="1">
                  <c:v>0.87000000000000055</c:v>
                </c:pt>
              </c:numCache>
            </c:numRef>
          </c:val>
        </c:ser>
        <c:ser>
          <c:idx val="2"/>
          <c:order val="2"/>
          <c:tx>
            <c:strRef>
              <c:f>djevojčice!$B$43</c:f>
              <c:strCache>
                <c:ptCount val="1"/>
                <c:pt idx="0">
                  <c:v>Marenda u školi</c:v>
                </c:pt>
              </c:strCache>
            </c:strRef>
          </c:tx>
          <c:spPr>
            <a:solidFill>
              <a:schemeClr val="bg1"/>
            </a:solidFill>
          </c:spPr>
          <c:cat>
            <c:strRef>
              <c:f>djevojčice!$A$44:$A$45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djevojčice!$B$44:$B$45</c:f>
              <c:numCache>
                <c:formatCode>0%</c:formatCode>
                <c:ptCount val="2"/>
                <c:pt idx="0">
                  <c:v>0.25</c:v>
                </c:pt>
                <c:pt idx="1">
                  <c:v>0.75000000000000056</c:v>
                </c:pt>
              </c:numCache>
            </c:numRef>
          </c:val>
        </c:ser>
        <c:ser>
          <c:idx val="3"/>
          <c:order val="3"/>
          <c:tx>
            <c:strRef>
              <c:f>djevojčice!$B$47</c:f>
              <c:strCache>
                <c:ptCount val="1"/>
                <c:pt idx="0">
                  <c:v>Problemi s prehranom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djevojčice!$A$48:$A$49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djevojčice!$B$48:$B$49</c:f>
              <c:numCache>
                <c:formatCode>0%</c:formatCode>
                <c:ptCount val="2"/>
                <c:pt idx="0">
                  <c:v>0.27</c:v>
                </c:pt>
                <c:pt idx="1">
                  <c:v>0.73000000000000054</c:v>
                </c:pt>
              </c:numCache>
            </c:numRef>
          </c:val>
        </c:ser>
        <c:ser>
          <c:idx val="4"/>
          <c:order val="4"/>
          <c:tx>
            <c:strRef>
              <c:f>djevojčice!$B$51</c:f>
              <c:strCache>
                <c:ptCount val="1"/>
                <c:pt idx="0">
                  <c:v>Bavljenje sportom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cat>
            <c:strRef>
              <c:f>djevojčice!$A$52:$A$53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djevojčice!$B$52:$B$53</c:f>
              <c:numCache>
                <c:formatCode>0%</c:formatCode>
                <c:ptCount val="2"/>
                <c:pt idx="0">
                  <c:v>0.6500000000000008</c:v>
                </c:pt>
                <c:pt idx="1">
                  <c:v>0.35000000000000026</c:v>
                </c:pt>
              </c:numCache>
            </c:numRef>
          </c:val>
        </c:ser>
        <c:ser>
          <c:idx val="5"/>
          <c:order val="5"/>
          <c:tx>
            <c:strRef>
              <c:f>djevojčice!$B$55</c:f>
              <c:strCache>
                <c:ptCount val="1"/>
                <c:pt idx="0">
                  <c:v>Doručak/ručak prije škole</c:v>
                </c:pt>
              </c:strCache>
            </c:strRef>
          </c:tx>
          <c:spPr>
            <a:solidFill>
              <a:srgbClr val="4D8AD3"/>
            </a:solidFill>
            <a:ln>
              <a:solidFill>
                <a:srgbClr val="4D8AD3"/>
              </a:solidFill>
            </a:ln>
          </c:spPr>
          <c:cat>
            <c:strRef>
              <c:f>djevojčice!$A$56:$A$57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djevojčice!$B$56:$B$57</c:f>
              <c:numCache>
                <c:formatCode>0%</c:formatCode>
                <c:ptCount val="2"/>
                <c:pt idx="0">
                  <c:v>0.92</c:v>
                </c:pt>
                <c:pt idx="1">
                  <c:v>8.0000000000000043E-2</c:v>
                </c:pt>
              </c:numCache>
            </c:numRef>
          </c:val>
        </c:ser>
        <c:ser>
          <c:idx val="0"/>
          <c:order val="0"/>
          <c:tx>
            <c:strRef>
              <c:f>djevojčice!$B$59</c:f>
              <c:strCache>
                <c:ptCount val="1"/>
                <c:pt idx="0">
                  <c:v>Zadovoljni težinom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cat>
            <c:strRef>
              <c:f>djevojčice!$A$60:$A$61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djevojčice!$B$60:$B$61</c:f>
              <c:numCache>
                <c:formatCode>0%</c:formatCode>
                <c:ptCount val="2"/>
                <c:pt idx="0">
                  <c:v>0.70000000000000051</c:v>
                </c:pt>
                <c:pt idx="1">
                  <c:v>0.30000000000000027</c:v>
                </c:pt>
              </c:numCache>
            </c:numRef>
          </c:val>
        </c:ser>
        <c:dLbls>
          <c:showVal val="1"/>
        </c:dLbls>
        <c:gapWidth val="75"/>
        <c:axId val="35829632"/>
        <c:axId val="35831168"/>
      </c:barChart>
      <c:catAx>
        <c:axId val="358296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sr-Latn-CS"/>
          </a:p>
        </c:txPr>
        <c:crossAx val="35831168"/>
        <c:crosses val="autoZero"/>
        <c:auto val="1"/>
        <c:lblAlgn val="ctr"/>
        <c:lblOffset val="100"/>
      </c:catAx>
      <c:valAx>
        <c:axId val="35831168"/>
        <c:scaling>
          <c:orientation val="minMax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sr-Latn-CS"/>
          </a:p>
        </c:txPr>
        <c:crossAx val="3582963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050" b="1">
              <a:solidFill>
                <a:schemeClr val="bg1"/>
              </a:solidFill>
            </a:defRPr>
          </a:pPr>
          <a:endParaRPr lang="sr-Latn-C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/>
      <c:barChart>
        <c:barDir val="col"/>
        <c:grouping val="clustered"/>
        <c:ser>
          <c:idx val="0"/>
          <c:order val="0"/>
          <c:tx>
            <c:strRef>
              <c:f>dječaci!$A$8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dječaci!$B$7:$G$7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dječaci!$B$8:$G$8</c:f>
              <c:numCache>
                <c:formatCode>0%</c:formatCode>
                <c:ptCount val="6"/>
                <c:pt idx="0">
                  <c:v>0.2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0.2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dječaci!$A$9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prstClr val="white"/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dječaci!$B$7:$G$7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dječaci!$B$9:$G$9</c:f>
              <c:numCache>
                <c:formatCode>0%</c:formatCode>
                <c:ptCount val="6"/>
                <c:pt idx="0">
                  <c:v>0.5</c:v>
                </c:pt>
                <c:pt idx="1">
                  <c:v>0.5</c:v>
                </c:pt>
                <c:pt idx="2">
                  <c:v>0.70000000000000062</c:v>
                </c:pt>
                <c:pt idx="3">
                  <c:v>0.60000000000000064</c:v>
                </c:pt>
                <c:pt idx="4">
                  <c:v>0.60000000000000064</c:v>
                </c:pt>
                <c:pt idx="5">
                  <c:v>0.70000000000000062</c:v>
                </c:pt>
              </c:numCache>
            </c:numRef>
          </c:val>
        </c:ser>
        <c:ser>
          <c:idx val="2"/>
          <c:order val="2"/>
          <c:tx>
            <c:strRef>
              <c:f>dječaci!$A$10</c:f>
              <c:strCache>
                <c:ptCount val="1"/>
                <c:pt idx="0">
                  <c:v>više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dječaci!$B$7:$G$7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dječaci!$B$10:$G$10</c:f>
              <c:numCache>
                <c:formatCode>0%</c:formatCode>
                <c:ptCount val="6"/>
                <c:pt idx="0">
                  <c:v>0.30000000000000032</c:v>
                </c:pt>
                <c:pt idx="1">
                  <c:v>0.5</c:v>
                </c:pt>
                <c:pt idx="2">
                  <c:v>0.30000000000000032</c:v>
                </c:pt>
                <c:pt idx="3">
                  <c:v>0.30000000000000032</c:v>
                </c:pt>
                <c:pt idx="4">
                  <c:v>0.2</c:v>
                </c:pt>
                <c:pt idx="5">
                  <c:v>0.30000000000000032</c:v>
                </c:pt>
              </c:numCache>
            </c:numRef>
          </c:val>
        </c:ser>
        <c:dLbls>
          <c:showVal val="1"/>
        </c:dLbls>
        <c:gapWidth val="75"/>
        <c:axId val="34412416"/>
        <c:axId val="34413952"/>
      </c:barChart>
      <c:catAx>
        <c:axId val="344124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sr-Latn-CS"/>
          </a:p>
        </c:txPr>
        <c:crossAx val="34413952"/>
        <c:crosses val="autoZero"/>
        <c:auto val="1"/>
        <c:lblAlgn val="ctr"/>
        <c:lblOffset val="100"/>
      </c:catAx>
      <c:valAx>
        <c:axId val="34413952"/>
        <c:scaling>
          <c:orientation val="minMax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sr-Latn-CS"/>
          </a:p>
        </c:txPr>
        <c:crossAx val="344124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050" b="1">
              <a:solidFill>
                <a:schemeClr val="bg1"/>
              </a:solidFill>
            </a:defRPr>
          </a:pPr>
          <a:endParaRPr lang="sr-Latn-C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/>
      <c:barChart>
        <c:barDir val="col"/>
        <c:grouping val="clustered"/>
        <c:ser>
          <c:idx val="0"/>
          <c:order val="0"/>
          <c:tx>
            <c:strRef>
              <c:f>dječaci!$A$16</c:f>
              <c:strCache>
                <c:ptCount val="1"/>
                <c:pt idx="0">
                  <c:v>Žitarice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dječaci!$B$15:$G$15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dječaci!$B$16:$G$16</c:f>
              <c:numCache>
                <c:formatCode>0%</c:formatCode>
                <c:ptCount val="6"/>
                <c:pt idx="0">
                  <c:v>0.2</c:v>
                </c:pt>
                <c:pt idx="1">
                  <c:v>0.9</c:v>
                </c:pt>
                <c:pt idx="2">
                  <c:v>0.70000000000000062</c:v>
                </c:pt>
                <c:pt idx="3">
                  <c:v>0.2</c:v>
                </c:pt>
                <c:pt idx="4">
                  <c:v>0.60000000000000064</c:v>
                </c:pt>
                <c:pt idx="5">
                  <c:v>0.70000000000000062</c:v>
                </c:pt>
              </c:numCache>
            </c:numRef>
          </c:val>
        </c:ser>
        <c:ser>
          <c:idx val="1"/>
          <c:order val="1"/>
          <c:tx>
            <c:strRef>
              <c:f>dječaci!$A$17</c:f>
              <c:strCache>
                <c:ptCount val="1"/>
                <c:pt idx="0">
                  <c:v>Voće</c:v>
                </c:pt>
              </c:strCache>
            </c:strRef>
          </c:tx>
          <c:spPr>
            <a:solidFill>
              <a:schemeClr val="bg1"/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dječaci!$B$15:$G$15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dječaci!$B$17:$G$17</c:f>
              <c:numCache>
                <c:formatCode>0%</c:formatCode>
                <c:ptCount val="6"/>
                <c:pt idx="0">
                  <c:v>0.2</c:v>
                </c:pt>
                <c:pt idx="1">
                  <c:v>0</c:v>
                </c:pt>
                <c:pt idx="2">
                  <c:v>0.1</c:v>
                </c:pt>
                <c:pt idx="3">
                  <c:v>0</c:v>
                </c:pt>
                <c:pt idx="4">
                  <c:v>0.2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dječaci!$A$18</c:f>
              <c:strCache>
                <c:ptCount val="1"/>
                <c:pt idx="0">
                  <c:v>Sendviče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dječaci!$B$15:$G$15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dječaci!$B$18:$G$18</c:f>
              <c:numCache>
                <c:formatCode>0%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</c:v>
                </c:pt>
                <c:pt idx="3">
                  <c:v>0.2</c:v>
                </c:pt>
                <c:pt idx="4">
                  <c:v>0.2</c:v>
                </c:pt>
                <c:pt idx="5">
                  <c:v>0.1</c:v>
                </c:pt>
              </c:numCache>
            </c:numRef>
          </c:val>
        </c:ser>
        <c:ser>
          <c:idx val="3"/>
          <c:order val="3"/>
          <c:tx>
            <c:strRef>
              <c:f>dječaci!$A$19</c:f>
              <c:strCache>
                <c:ptCount val="1"/>
                <c:pt idx="0">
                  <c:v>Drugo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dječaci!$B$15:$G$15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dječaci!$B$19:$G$19</c:f>
              <c:numCache>
                <c:formatCode>0%</c:formatCode>
                <c:ptCount val="6"/>
                <c:pt idx="0">
                  <c:v>0.5</c:v>
                </c:pt>
                <c:pt idx="1">
                  <c:v>0</c:v>
                </c:pt>
                <c:pt idx="2">
                  <c:v>0.2</c:v>
                </c:pt>
                <c:pt idx="3">
                  <c:v>0.4</c:v>
                </c:pt>
                <c:pt idx="4">
                  <c:v>0</c:v>
                </c:pt>
                <c:pt idx="5">
                  <c:v>0.2</c:v>
                </c:pt>
              </c:numCache>
            </c:numRef>
          </c:val>
        </c:ser>
        <c:dLbls>
          <c:showVal val="1"/>
        </c:dLbls>
        <c:gapWidth val="75"/>
        <c:axId val="34540544"/>
        <c:axId val="34562816"/>
      </c:barChart>
      <c:catAx>
        <c:axId val="345405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sr-Latn-CS"/>
          </a:p>
        </c:txPr>
        <c:crossAx val="34562816"/>
        <c:crosses val="autoZero"/>
        <c:auto val="1"/>
        <c:lblAlgn val="ctr"/>
        <c:lblOffset val="100"/>
      </c:catAx>
      <c:valAx>
        <c:axId val="34562816"/>
        <c:scaling>
          <c:orientation val="minMax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sr-Latn-CS"/>
          </a:p>
        </c:txPr>
        <c:crossAx val="345405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050" b="1">
              <a:solidFill>
                <a:schemeClr val="bg1"/>
              </a:solidFill>
            </a:defRPr>
          </a:pPr>
          <a:endParaRPr lang="sr-Latn-C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dječaci!$B$23</c:f>
              <c:strCache>
                <c:ptCount val="1"/>
                <c:pt idx="0">
                  <c:v>3.razred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strRef>
              <c:f>dječaci!$A$24:$A$34</c:f>
              <c:strCache>
                <c:ptCount val="11"/>
                <c:pt idx="0">
                  <c:v>Nogomet</c:v>
                </c:pt>
                <c:pt idx="1">
                  <c:v>Skijaško trčanje</c:v>
                </c:pt>
                <c:pt idx="2">
                  <c:v>Taekwondo</c:v>
                </c:pt>
                <c:pt idx="3">
                  <c:v>Boćanje</c:v>
                </c:pt>
                <c:pt idx="4">
                  <c:v>Plivanje</c:v>
                </c:pt>
                <c:pt idx="5">
                  <c:v>Tenis</c:v>
                </c:pt>
                <c:pt idx="6">
                  <c:v>Rukomet</c:v>
                </c:pt>
                <c:pt idx="7">
                  <c:v>Košarka</c:v>
                </c:pt>
                <c:pt idx="8">
                  <c:v>Kickbox</c:v>
                </c:pt>
                <c:pt idx="9">
                  <c:v>Veslanje</c:v>
                </c:pt>
                <c:pt idx="10">
                  <c:v>Odbojka</c:v>
                </c:pt>
              </c:strCache>
            </c:strRef>
          </c:cat>
          <c:val>
            <c:numRef>
              <c:f>dječaci!$B$24:$B$34</c:f>
              <c:numCache>
                <c:formatCode>0%</c:formatCode>
                <c:ptCount val="11"/>
                <c:pt idx="0">
                  <c:v>0.30000000000000032</c:v>
                </c:pt>
                <c:pt idx="1">
                  <c:v>0.1</c:v>
                </c:pt>
                <c:pt idx="2">
                  <c:v>0.2</c:v>
                </c:pt>
                <c:pt idx="3">
                  <c:v>0.1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dječaci!$C$23</c:f>
              <c:strCache>
                <c:ptCount val="1"/>
                <c:pt idx="0">
                  <c:v>4.razred</c:v>
                </c:pt>
              </c:strCache>
            </c:strRef>
          </c:tx>
          <c:spPr>
            <a:solidFill>
              <a:schemeClr val="bg1"/>
            </a:solidFill>
          </c:spPr>
          <c:cat>
            <c:strRef>
              <c:f>dječaci!$A$24:$A$34</c:f>
              <c:strCache>
                <c:ptCount val="11"/>
                <c:pt idx="0">
                  <c:v>Nogomet</c:v>
                </c:pt>
                <c:pt idx="1">
                  <c:v>Skijaško trčanje</c:v>
                </c:pt>
                <c:pt idx="2">
                  <c:v>Taekwondo</c:v>
                </c:pt>
                <c:pt idx="3">
                  <c:v>Boćanje</c:v>
                </c:pt>
                <c:pt idx="4">
                  <c:v>Plivanje</c:v>
                </c:pt>
                <c:pt idx="5">
                  <c:v>Tenis</c:v>
                </c:pt>
                <c:pt idx="6">
                  <c:v>Rukomet</c:v>
                </c:pt>
                <c:pt idx="7">
                  <c:v>Košarka</c:v>
                </c:pt>
                <c:pt idx="8">
                  <c:v>Kickbox</c:v>
                </c:pt>
                <c:pt idx="9">
                  <c:v>Veslanje</c:v>
                </c:pt>
                <c:pt idx="10">
                  <c:v>Odbojka</c:v>
                </c:pt>
              </c:strCache>
            </c:strRef>
          </c:cat>
          <c:val>
            <c:numRef>
              <c:f>dječaci!$C$24:$C$34</c:f>
              <c:numCache>
                <c:formatCode>0%</c:formatCode>
                <c:ptCount val="11"/>
                <c:pt idx="0">
                  <c:v>0.5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</c:v>
                </c:pt>
                <c:pt idx="6">
                  <c:v>0.1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2"/>
          <c:order val="2"/>
          <c:tx>
            <c:strRef>
              <c:f>dječaci!$D$23</c:f>
              <c:strCache>
                <c:ptCount val="1"/>
                <c:pt idx="0">
                  <c:v>5.razred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dječaci!$A$24:$A$34</c:f>
              <c:strCache>
                <c:ptCount val="11"/>
                <c:pt idx="0">
                  <c:v>Nogomet</c:v>
                </c:pt>
                <c:pt idx="1">
                  <c:v>Skijaško trčanje</c:v>
                </c:pt>
                <c:pt idx="2">
                  <c:v>Taekwondo</c:v>
                </c:pt>
                <c:pt idx="3">
                  <c:v>Boćanje</c:v>
                </c:pt>
                <c:pt idx="4">
                  <c:v>Plivanje</c:v>
                </c:pt>
                <c:pt idx="5">
                  <c:v>Tenis</c:v>
                </c:pt>
                <c:pt idx="6">
                  <c:v>Rukomet</c:v>
                </c:pt>
                <c:pt idx="7">
                  <c:v>Košarka</c:v>
                </c:pt>
                <c:pt idx="8">
                  <c:v>Kickbox</c:v>
                </c:pt>
                <c:pt idx="9">
                  <c:v>Veslanje</c:v>
                </c:pt>
                <c:pt idx="10">
                  <c:v>Odbojka</c:v>
                </c:pt>
              </c:strCache>
            </c:strRef>
          </c:cat>
          <c:val>
            <c:numRef>
              <c:f>dječaci!$D$24:$D$34</c:f>
              <c:numCache>
                <c:formatCode>0%</c:formatCode>
                <c:ptCount val="11"/>
                <c:pt idx="0">
                  <c:v>0.2</c:v>
                </c:pt>
                <c:pt idx="1">
                  <c:v>0.5</c:v>
                </c:pt>
                <c:pt idx="2">
                  <c:v>0.1</c:v>
                </c:pt>
                <c:pt idx="3">
                  <c:v>0.1</c:v>
                </c:pt>
                <c:pt idx="4">
                  <c:v>0</c:v>
                </c:pt>
                <c:pt idx="5">
                  <c:v>0.1</c:v>
                </c:pt>
                <c:pt idx="6">
                  <c:v>0.1</c:v>
                </c:pt>
                <c:pt idx="7">
                  <c:v>0.2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dječaci!$E$23</c:f>
              <c:strCache>
                <c:ptCount val="1"/>
                <c:pt idx="0">
                  <c:v>6.razred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cat>
            <c:strRef>
              <c:f>dječaci!$A$24:$A$34</c:f>
              <c:strCache>
                <c:ptCount val="11"/>
                <c:pt idx="0">
                  <c:v>Nogomet</c:v>
                </c:pt>
                <c:pt idx="1">
                  <c:v>Skijaško trčanje</c:v>
                </c:pt>
                <c:pt idx="2">
                  <c:v>Taekwondo</c:v>
                </c:pt>
                <c:pt idx="3">
                  <c:v>Boćanje</c:v>
                </c:pt>
                <c:pt idx="4">
                  <c:v>Plivanje</c:v>
                </c:pt>
                <c:pt idx="5">
                  <c:v>Tenis</c:v>
                </c:pt>
                <c:pt idx="6">
                  <c:v>Rukomet</c:v>
                </c:pt>
                <c:pt idx="7">
                  <c:v>Košarka</c:v>
                </c:pt>
                <c:pt idx="8">
                  <c:v>Kickbox</c:v>
                </c:pt>
                <c:pt idx="9">
                  <c:v>Veslanje</c:v>
                </c:pt>
                <c:pt idx="10">
                  <c:v>Odbojka</c:v>
                </c:pt>
              </c:strCache>
            </c:strRef>
          </c:cat>
          <c:val>
            <c:numRef>
              <c:f>dječaci!$E$24:$E$34</c:f>
              <c:numCache>
                <c:formatCode>0%</c:formatCode>
                <c:ptCount val="11"/>
                <c:pt idx="0">
                  <c:v>0.30000000000000032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4"/>
          <c:order val="4"/>
          <c:tx>
            <c:strRef>
              <c:f>dječaci!$F$23</c:f>
              <c:strCache>
                <c:ptCount val="1"/>
                <c:pt idx="0">
                  <c:v>7.razred</c:v>
                </c:pt>
              </c:strCache>
            </c:strRef>
          </c:tx>
          <c:spPr>
            <a:solidFill>
              <a:srgbClr val="4D8AD3"/>
            </a:solidFill>
          </c:spPr>
          <c:cat>
            <c:strRef>
              <c:f>dječaci!$A$24:$A$34</c:f>
              <c:strCache>
                <c:ptCount val="11"/>
                <c:pt idx="0">
                  <c:v>Nogomet</c:v>
                </c:pt>
                <c:pt idx="1">
                  <c:v>Skijaško trčanje</c:v>
                </c:pt>
                <c:pt idx="2">
                  <c:v>Taekwondo</c:v>
                </c:pt>
                <c:pt idx="3">
                  <c:v>Boćanje</c:v>
                </c:pt>
                <c:pt idx="4">
                  <c:v>Plivanje</c:v>
                </c:pt>
                <c:pt idx="5">
                  <c:v>Tenis</c:v>
                </c:pt>
                <c:pt idx="6">
                  <c:v>Rukomet</c:v>
                </c:pt>
                <c:pt idx="7">
                  <c:v>Košarka</c:v>
                </c:pt>
                <c:pt idx="8">
                  <c:v>Kickbox</c:v>
                </c:pt>
                <c:pt idx="9">
                  <c:v>Veslanje</c:v>
                </c:pt>
                <c:pt idx="10">
                  <c:v>Odbojka</c:v>
                </c:pt>
              </c:strCache>
            </c:strRef>
          </c:cat>
          <c:val>
            <c:numRef>
              <c:f>dječaci!$F$24:$F$34</c:f>
              <c:numCache>
                <c:formatCode>0%</c:formatCode>
                <c:ptCount val="11"/>
                <c:pt idx="0">
                  <c:v>0.5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0.2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5"/>
          <c:order val="5"/>
          <c:tx>
            <c:strRef>
              <c:f>dječaci!$G$23</c:f>
              <c:strCache>
                <c:ptCount val="1"/>
                <c:pt idx="0">
                  <c:v>8.razred</c:v>
                </c:pt>
              </c:strCache>
            </c:strRef>
          </c:tx>
          <c:spPr>
            <a:solidFill>
              <a:srgbClr val="8064A2">
                <a:lumMod val="60000"/>
                <a:lumOff val="40000"/>
                <a:alpha val="72000"/>
              </a:srgbClr>
            </a:solidFill>
          </c:spPr>
          <c:cat>
            <c:strRef>
              <c:f>dječaci!$A$24:$A$34</c:f>
              <c:strCache>
                <c:ptCount val="11"/>
                <c:pt idx="0">
                  <c:v>Nogomet</c:v>
                </c:pt>
                <c:pt idx="1">
                  <c:v>Skijaško trčanje</c:v>
                </c:pt>
                <c:pt idx="2">
                  <c:v>Taekwondo</c:v>
                </c:pt>
                <c:pt idx="3">
                  <c:v>Boćanje</c:v>
                </c:pt>
                <c:pt idx="4">
                  <c:v>Plivanje</c:v>
                </c:pt>
                <c:pt idx="5">
                  <c:v>Tenis</c:v>
                </c:pt>
                <c:pt idx="6">
                  <c:v>Rukomet</c:v>
                </c:pt>
                <c:pt idx="7">
                  <c:v>Košarka</c:v>
                </c:pt>
                <c:pt idx="8">
                  <c:v>Kickbox</c:v>
                </c:pt>
                <c:pt idx="9">
                  <c:v>Veslanje</c:v>
                </c:pt>
                <c:pt idx="10">
                  <c:v>Odbojka</c:v>
                </c:pt>
              </c:strCache>
            </c:strRef>
          </c:cat>
          <c:val>
            <c:numRef>
              <c:f>dječaci!$G$24:$G$34</c:f>
              <c:numCache>
                <c:formatCode>0%</c:formatCode>
                <c:ptCount val="11"/>
                <c:pt idx="0">
                  <c:v>0.1</c:v>
                </c:pt>
                <c:pt idx="1">
                  <c:v>0.1</c:v>
                </c:pt>
                <c:pt idx="2">
                  <c:v>0.30000000000000032</c:v>
                </c:pt>
                <c:pt idx="3">
                  <c:v>0.1</c:v>
                </c:pt>
                <c:pt idx="4">
                  <c:v>0</c:v>
                </c:pt>
                <c:pt idx="5">
                  <c:v>0</c:v>
                </c:pt>
                <c:pt idx="6">
                  <c:v>0.1</c:v>
                </c:pt>
                <c:pt idx="7">
                  <c:v>0</c:v>
                </c:pt>
                <c:pt idx="8">
                  <c:v>0</c:v>
                </c:pt>
                <c:pt idx="9">
                  <c:v>0.30000000000000032</c:v>
                </c:pt>
                <c:pt idx="10">
                  <c:v>0.1</c:v>
                </c:pt>
              </c:numCache>
            </c:numRef>
          </c:val>
        </c:ser>
        <c:gapWidth val="75"/>
        <c:overlap val="-25"/>
        <c:axId val="35221888"/>
        <c:axId val="35223424"/>
      </c:barChart>
      <c:catAx>
        <c:axId val="352218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sr-Latn-CS"/>
          </a:p>
        </c:txPr>
        <c:crossAx val="35223424"/>
        <c:crosses val="autoZero"/>
        <c:auto val="1"/>
        <c:lblAlgn val="ctr"/>
        <c:lblOffset val="100"/>
      </c:catAx>
      <c:valAx>
        <c:axId val="3522342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sr-Latn-CS"/>
          </a:p>
        </c:txPr>
        <c:crossAx val="352218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050" b="1">
              <a:solidFill>
                <a:schemeClr val="bg1"/>
              </a:solidFill>
            </a:defRPr>
          </a:pPr>
          <a:endParaRPr lang="sr-Latn-C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plotArea>
      <c:layout/>
      <c:barChart>
        <c:barDir val="col"/>
        <c:grouping val="clustered"/>
        <c:ser>
          <c:idx val="0"/>
          <c:order val="0"/>
          <c:tx>
            <c:strRef>
              <c:f>dječaci!$A$37</c:f>
              <c:strCache>
                <c:ptCount val="1"/>
                <c:pt idx="0">
                  <c:v>pola sata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dječaci!$B$36:$G$36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dječaci!$B$37:$G$37</c:f>
              <c:numCache>
                <c:formatCode>0%</c:formatCode>
                <c:ptCount val="6"/>
                <c:pt idx="0">
                  <c:v>0.30000000000000032</c:v>
                </c:pt>
                <c:pt idx="1">
                  <c:v>0.1</c:v>
                </c:pt>
                <c:pt idx="2">
                  <c:v>0.1</c:v>
                </c:pt>
                <c:pt idx="3">
                  <c:v>0.30000000000000032</c:v>
                </c:pt>
                <c:pt idx="4">
                  <c:v>0</c:v>
                </c:pt>
                <c:pt idx="5">
                  <c:v>0.1</c:v>
                </c:pt>
              </c:numCache>
            </c:numRef>
          </c:val>
        </c:ser>
        <c:ser>
          <c:idx val="1"/>
          <c:order val="1"/>
          <c:tx>
            <c:strRef>
              <c:f>dječaci!$A$38</c:f>
              <c:strCache>
                <c:ptCount val="1"/>
                <c:pt idx="0">
                  <c:v>1 sat</c:v>
                </c:pt>
              </c:strCache>
            </c:strRef>
          </c:tx>
          <c:spPr>
            <a:solidFill>
              <a:schemeClr val="bg1"/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dječaci!$B$36:$G$36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dječaci!$B$38:$G$38</c:f>
              <c:numCache>
                <c:formatCode>0%</c:formatCode>
                <c:ptCount val="6"/>
                <c:pt idx="0">
                  <c:v>0.5</c:v>
                </c:pt>
                <c:pt idx="1">
                  <c:v>0.30000000000000032</c:v>
                </c:pt>
                <c:pt idx="2">
                  <c:v>0.70000000000000062</c:v>
                </c:pt>
                <c:pt idx="3">
                  <c:v>0.30000000000000032</c:v>
                </c:pt>
                <c:pt idx="4">
                  <c:v>0.2</c:v>
                </c:pt>
                <c:pt idx="5">
                  <c:v>0.2</c:v>
                </c:pt>
              </c:numCache>
            </c:numRef>
          </c:val>
        </c:ser>
        <c:ser>
          <c:idx val="2"/>
          <c:order val="2"/>
          <c:tx>
            <c:strRef>
              <c:f>dječaci!$A$39</c:f>
              <c:strCache>
                <c:ptCount val="1"/>
                <c:pt idx="0">
                  <c:v>2-3 sata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dječaci!$B$36:$G$36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dječaci!$B$39:$G$39</c:f>
              <c:numCache>
                <c:formatCode>0%</c:formatCode>
                <c:ptCount val="6"/>
                <c:pt idx="0">
                  <c:v>0.2</c:v>
                </c:pt>
                <c:pt idx="1">
                  <c:v>0.1</c:v>
                </c:pt>
                <c:pt idx="2">
                  <c:v>0.1</c:v>
                </c:pt>
                <c:pt idx="3">
                  <c:v>0.2</c:v>
                </c:pt>
                <c:pt idx="4">
                  <c:v>0.2</c:v>
                </c:pt>
                <c:pt idx="5">
                  <c:v>0.60000000000000064</c:v>
                </c:pt>
              </c:numCache>
            </c:numRef>
          </c:val>
        </c:ser>
        <c:ser>
          <c:idx val="3"/>
          <c:order val="3"/>
          <c:tx>
            <c:strRef>
              <c:f>dječaci!$A$40</c:f>
              <c:strCache>
                <c:ptCount val="1"/>
                <c:pt idx="0">
                  <c:v>više od 3 sata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dječaci!$B$36:$G$36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dječaci!$B$40:$G$40</c:f>
              <c:numCache>
                <c:formatCode>0%</c:formatCode>
                <c:ptCount val="6"/>
                <c:pt idx="0">
                  <c:v>0</c:v>
                </c:pt>
                <c:pt idx="1">
                  <c:v>0.5</c:v>
                </c:pt>
                <c:pt idx="2">
                  <c:v>0.1</c:v>
                </c:pt>
                <c:pt idx="3">
                  <c:v>0.2</c:v>
                </c:pt>
                <c:pt idx="4">
                  <c:v>0.60000000000000064</c:v>
                </c:pt>
                <c:pt idx="5">
                  <c:v>0.1</c:v>
                </c:pt>
              </c:numCache>
            </c:numRef>
          </c:val>
        </c:ser>
        <c:dLbls>
          <c:showVal val="1"/>
        </c:dLbls>
        <c:gapWidth val="75"/>
        <c:axId val="35354112"/>
        <c:axId val="35355648"/>
      </c:barChart>
      <c:catAx>
        <c:axId val="353541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sr-Latn-CS"/>
          </a:p>
        </c:txPr>
        <c:crossAx val="35355648"/>
        <c:crosses val="autoZero"/>
        <c:auto val="1"/>
        <c:lblAlgn val="ctr"/>
        <c:lblOffset val="100"/>
      </c:catAx>
      <c:valAx>
        <c:axId val="35355648"/>
        <c:scaling>
          <c:orientation val="minMax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sr-Latn-CS"/>
          </a:p>
        </c:txPr>
        <c:crossAx val="3535411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050" b="1">
              <a:solidFill>
                <a:schemeClr val="bg1"/>
              </a:solidFill>
            </a:defRPr>
          </a:pPr>
          <a:endParaRPr lang="sr-Latn-C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/>
      <c:barChart>
        <c:barDir val="col"/>
        <c:grouping val="clustered"/>
        <c:ser>
          <c:idx val="0"/>
          <c:order val="0"/>
          <c:tx>
            <c:strRef>
              <c:f>dječaci!$A$43</c:f>
              <c:strCache>
                <c:ptCount val="1"/>
                <c:pt idx="0">
                  <c:v>jednom dnevno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dječaci!$B$42:$G$42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dječaci!$B$43:$G$43</c:f>
              <c:numCache>
                <c:formatCode>0%</c:formatCode>
                <c:ptCount val="6"/>
                <c:pt idx="0">
                  <c:v>0.1</c:v>
                </c:pt>
                <c:pt idx="1">
                  <c:v>0.30000000000000032</c:v>
                </c:pt>
                <c:pt idx="2">
                  <c:v>0.4</c:v>
                </c:pt>
                <c:pt idx="3">
                  <c:v>0.1</c:v>
                </c:pt>
                <c:pt idx="4">
                  <c:v>0.4</c:v>
                </c:pt>
                <c:pt idx="5">
                  <c:v>0.30000000000000032</c:v>
                </c:pt>
              </c:numCache>
            </c:numRef>
          </c:val>
        </c:ser>
        <c:ser>
          <c:idx val="1"/>
          <c:order val="1"/>
          <c:tx>
            <c:strRef>
              <c:f>dječaci!$A$44</c:f>
              <c:strCache>
                <c:ptCount val="1"/>
                <c:pt idx="0">
                  <c:v>jednom tjedno</c:v>
                </c:pt>
              </c:strCache>
            </c:strRef>
          </c:tx>
          <c:spPr>
            <a:solidFill>
              <a:schemeClr val="bg1"/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dječaci!$B$42:$G$42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dječaci!$B$44:$G$44</c:f>
              <c:numCache>
                <c:formatCode>0%</c:formatCode>
                <c:ptCount val="6"/>
                <c:pt idx="0">
                  <c:v>0.2</c:v>
                </c:pt>
                <c:pt idx="1">
                  <c:v>0</c:v>
                </c:pt>
                <c:pt idx="2">
                  <c:v>0.30000000000000032</c:v>
                </c:pt>
                <c:pt idx="3">
                  <c:v>0.5</c:v>
                </c:pt>
                <c:pt idx="4">
                  <c:v>0.30000000000000032</c:v>
                </c:pt>
                <c:pt idx="5">
                  <c:v>0.2</c:v>
                </c:pt>
              </c:numCache>
            </c:numRef>
          </c:val>
        </c:ser>
        <c:ser>
          <c:idx val="2"/>
          <c:order val="2"/>
          <c:tx>
            <c:strRef>
              <c:f>dječaci!$A$45</c:f>
              <c:strCache>
                <c:ptCount val="1"/>
                <c:pt idx="0">
                  <c:v>rijetko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dječaci!$B$42:$G$42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dječaci!$B$45:$G$45</c:f>
              <c:numCache>
                <c:formatCode>0%</c:formatCode>
                <c:ptCount val="6"/>
                <c:pt idx="0">
                  <c:v>0.4</c:v>
                </c:pt>
                <c:pt idx="1">
                  <c:v>0.5</c:v>
                </c:pt>
                <c:pt idx="2">
                  <c:v>0.2</c:v>
                </c:pt>
                <c:pt idx="3">
                  <c:v>0.30000000000000032</c:v>
                </c:pt>
                <c:pt idx="4">
                  <c:v>0.30000000000000032</c:v>
                </c:pt>
                <c:pt idx="5">
                  <c:v>0.4</c:v>
                </c:pt>
              </c:numCache>
            </c:numRef>
          </c:val>
        </c:ser>
        <c:ser>
          <c:idx val="3"/>
          <c:order val="3"/>
          <c:tx>
            <c:strRef>
              <c:f>dječaci!$A$46</c:f>
              <c:strCache>
                <c:ptCount val="1"/>
                <c:pt idx="0">
                  <c:v>ne pijem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dječaci!$B$42:$G$42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dječaci!$B$46:$G$46</c:f>
              <c:numCache>
                <c:formatCode>0%</c:formatCode>
                <c:ptCount val="6"/>
                <c:pt idx="0">
                  <c:v>0.30000000000000032</c:v>
                </c:pt>
                <c:pt idx="1">
                  <c:v>0.2</c:v>
                </c:pt>
                <c:pt idx="2">
                  <c:v>0.1</c:v>
                </c:pt>
                <c:pt idx="3">
                  <c:v>0.1</c:v>
                </c:pt>
                <c:pt idx="4">
                  <c:v>0</c:v>
                </c:pt>
                <c:pt idx="5">
                  <c:v>0.1</c:v>
                </c:pt>
              </c:numCache>
            </c:numRef>
          </c:val>
        </c:ser>
        <c:dLbls>
          <c:showVal val="1"/>
        </c:dLbls>
        <c:gapWidth val="75"/>
        <c:axId val="35469952"/>
        <c:axId val="35504512"/>
      </c:barChart>
      <c:catAx>
        <c:axId val="354699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sr-Latn-CS"/>
          </a:p>
        </c:txPr>
        <c:crossAx val="35504512"/>
        <c:crosses val="autoZero"/>
        <c:auto val="1"/>
        <c:lblAlgn val="ctr"/>
        <c:lblOffset val="100"/>
      </c:catAx>
      <c:valAx>
        <c:axId val="35504512"/>
        <c:scaling>
          <c:orientation val="minMax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sr-Latn-CS"/>
          </a:p>
        </c:txPr>
        <c:crossAx val="354699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050" b="1">
              <a:solidFill>
                <a:schemeClr val="bg1"/>
              </a:solidFill>
            </a:defRPr>
          </a:pPr>
          <a:endParaRPr lang="sr-Latn-CS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autoTitleDeleted val="1"/>
    <c:plotArea>
      <c:layout/>
      <c:barChart>
        <c:barDir val="col"/>
        <c:grouping val="clustered"/>
        <c:ser>
          <c:idx val="1"/>
          <c:order val="1"/>
          <c:tx>
            <c:strRef>
              <c:f>dječaci!$B$48</c:f>
              <c:strCache>
                <c:ptCount val="1"/>
                <c:pt idx="0">
                  <c:v>Preskakanje doručka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dječaci!$A$49:$A$50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dječaci!$B$49:$B$50</c:f>
              <c:numCache>
                <c:formatCode>0%</c:formatCode>
                <c:ptCount val="2"/>
                <c:pt idx="0">
                  <c:v>0.18000000000000013</c:v>
                </c:pt>
                <c:pt idx="1">
                  <c:v>0.82000000000000051</c:v>
                </c:pt>
              </c:numCache>
            </c:numRef>
          </c:val>
        </c:ser>
        <c:ser>
          <c:idx val="2"/>
          <c:order val="2"/>
          <c:tx>
            <c:strRef>
              <c:f>dječaci!$B$52</c:f>
              <c:strCache>
                <c:ptCount val="1"/>
                <c:pt idx="0">
                  <c:v>Marenda u školi</c:v>
                </c:pt>
              </c:strCache>
            </c:strRef>
          </c:tx>
          <c:spPr>
            <a:solidFill>
              <a:schemeClr val="bg1"/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dječaci!$A$53:$A$54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dječaci!$B$53:$B$54</c:f>
              <c:numCache>
                <c:formatCode>0%</c:formatCode>
                <c:ptCount val="2"/>
                <c:pt idx="0">
                  <c:v>0.62000000000000055</c:v>
                </c:pt>
                <c:pt idx="1">
                  <c:v>0.38000000000000034</c:v>
                </c:pt>
              </c:numCache>
            </c:numRef>
          </c:val>
        </c:ser>
        <c:ser>
          <c:idx val="3"/>
          <c:order val="3"/>
          <c:tx>
            <c:strRef>
              <c:f>dječaci!$B$56</c:f>
              <c:strCache>
                <c:ptCount val="1"/>
                <c:pt idx="0">
                  <c:v>Problemi s prehranom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dječaci!$A$57:$A$58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dječaci!$B$57:$B$58</c:f>
              <c:numCache>
                <c:formatCode>0%</c:formatCode>
                <c:ptCount val="2"/>
                <c:pt idx="0">
                  <c:v>0.12000000000000002</c:v>
                </c:pt>
                <c:pt idx="1">
                  <c:v>0.88</c:v>
                </c:pt>
              </c:numCache>
            </c:numRef>
          </c:val>
        </c:ser>
        <c:ser>
          <c:idx val="4"/>
          <c:order val="4"/>
          <c:tx>
            <c:strRef>
              <c:f>dječaci!$B$60</c:f>
              <c:strCache>
                <c:ptCount val="1"/>
                <c:pt idx="0">
                  <c:v>Bavljenje sportom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dječaci!$A$61:$A$62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dječaci!$B$61:$B$62</c:f>
              <c:numCache>
                <c:formatCode>0%</c:formatCode>
                <c:ptCount val="2"/>
                <c:pt idx="0">
                  <c:v>0.28000000000000008</c:v>
                </c:pt>
                <c:pt idx="1">
                  <c:v>0.72000000000000053</c:v>
                </c:pt>
              </c:numCache>
            </c:numRef>
          </c:val>
        </c:ser>
        <c:ser>
          <c:idx val="5"/>
          <c:order val="5"/>
          <c:tx>
            <c:strRef>
              <c:f>dječaci!$B$64</c:f>
              <c:strCache>
                <c:ptCount val="1"/>
                <c:pt idx="0">
                  <c:v>Doručak/ručak prije škole</c:v>
                </c:pt>
              </c:strCache>
            </c:strRef>
          </c:tx>
          <c:spPr>
            <a:solidFill>
              <a:srgbClr val="4D8AD3"/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dječaci!$A$65:$A$66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dječaci!$B$65:$B$66</c:f>
              <c:numCache>
                <c:formatCode>0%</c:formatCode>
                <c:ptCount val="2"/>
                <c:pt idx="0">
                  <c:v>0.85000000000000053</c:v>
                </c:pt>
                <c:pt idx="1">
                  <c:v>0.15000000000000013</c:v>
                </c:pt>
              </c:numCache>
            </c:numRef>
          </c:val>
        </c:ser>
        <c:ser>
          <c:idx val="0"/>
          <c:order val="0"/>
          <c:tx>
            <c:strRef>
              <c:f>dječaci!$B$68</c:f>
              <c:strCache>
                <c:ptCount val="1"/>
                <c:pt idx="0">
                  <c:v>Zadovoljni težinom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050" b="1" i="0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dječaci!$A$69:$A$70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dječaci!$B$69:$B$70</c:f>
              <c:numCache>
                <c:formatCode>0%</c:formatCode>
                <c:ptCount val="2"/>
                <c:pt idx="0">
                  <c:v>0.77000000000000068</c:v>
                </c:pt>
                <c:pt idx="1">
                  <c:v>0.23</c:v>
                </c:pt>
              </c:numCache>
            </c:numRef>
          </c:val>
        </c:ser>
        <c:dLbls>
          <c:showVal val="1"/>
        </c:dLbls>
        <c:gapWidth val="75"/>
        <c:axId val="35561472"/>
        <c:axId val="35563008"/>
      </c:barChart>
      <c:catAx>
        <c:axId val="355614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sr-Latn-CS"/>
          </a:p>
        </c:txPr>
        <c:crossAx val="35563008"/>
        <c:crosses val="autoZero"/>
        <c:auto val="1"/>
        <c:lblAlgn val="ctr"/>
        <c:lblOffset val="100"/>
      </c:catAx>
      <c:valAx>
        <c:axId val="35563008"/>
        <c:scaling>
          <c:orientation val="minMax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sr-Latn-CS"/>
          </a:p>
        </c:txPr>
        <c:crossAx val="355614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050" b="1">
              <a:solidFill>
                <a:schemeClr val="bg1"/>
              </a:solidFill>
            </a:defRPr>
          </a:pPr>
          <a:endParaRPr lang="sr-Latn-CS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plotArea>
      <c:layout/>
      <c:barChart>
        <c:barDir val="col"/>
        <c:grouping val="clustered"/>
        <c:ser>
          <c:idx val="0"/>
          <c:order val="0"/>
          <c:tx>
            <c:strRef>
              <c:f>djevojčice!$A$2</c:f>
              <c:strCache>
                <c:ptCount val="1"/>
                <c:pt idx="0">
                  <c:v>Brza hrana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djevojčice!$B$1:$G$1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djevojčice!$B$2:$G$2</c:f>
              <c:numCache>
                <c:formatCode>0%</c:formatCode>
                <c:ptCount val="6"/>
                <c:pt idx="0">
                  <c:v>0.2</c:v>
                </c:pt>
                <c:pt idx="1">
                  <c:v>0.30000000000000027</c:v>
                </c:pt>
                <c:pt idx="2">
                  <c:v>0.1</c:v>
                </c:pt>
                <c:pt idx="3">
                  <c:v>0</c:v>
                </c:pt>
                <c:pt idx="4">
                  <c:v>0.4</c:v>
                </c:pt>
                <c:pt idx="5">
                  <c:v>0.1</c:v>
                </c:pt>
              </c:numCache>
            </c:numRef>
          </c:val>
        </c:ser>
        <c:ser>
          <c:idx val="1"/>
          <c:order val="1"/>
          <c:tx>
            <c:strRef>
              <c:f>djevojčice!$A$3</c:f>
              <c:strCache>
                <c:ptCount val="1"/>
                <c:pt idx="0">
                  <c:v>Povrće i voće</c:v>
                </c:pt>
              </c:strCache>
            </c:strRef>
          </c:tx>
          <c:spPr>
            <a:solidFill>
              <a:schemeClr val="bg1"/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djevojčice!$B$1:$G$1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djevojčice!$B$3:$G$3</c:f>
              <c:numCache>
                <c:formatCode>0%</c:formatCode>
                <c:ptCount val="6"/>
                <c:pt idx="0">
                  <c:v>0.60000000000000053</c:v>
                </c:pt>
                <c:pt idx="1">
                  <c:v>0.2</c:v>
                </c:pt>
                <c:pt idx="2">
                  <c:v>0.60000000000000053</c:v>
                </c:pt>
                <c:pt idx="3">
                  <c:v>0.70000000000000051</c:v>
                </c:pt>
                <c:pt idx="4">
                  <c:v>0.1</c:v>
                </c:pt>
                <c:pt idx="5">
                  <c:v>0.1</c:v>
                </c:pt>
              </c:numCache>
            </c:numRef>
          </c:val>
        </c:ser>
        <c:ser>
          <c:idx val="2"/>
          <c:order val="2"/>
          <c:tx>
            <c:strRef>
              <c:f>djevojčice!$A$4</c:f>
              <c:strCache>
                <c:ptCount val="1"/>
                <c:pt idx="0">
                  <c:v>Meso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djevojčice!$B$1:$G$1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djevojčice!$B$4:$G$4</c:f>
              <c:numCache>
                <c:formatCode>0%</c:formatCode>
                <c:ptCount val="6"/>
                <c:pt idx="0">
                  <c:v>0.2</c:v>
                </c:pt>
                <c:pt idx="1">
                  <c:v>0.5</c:v>
                </c:pt>
                <c:pt idx="2">
                  <c:v>0.30000000000000027</c:v>
                </c:pt>
                <c:pt idx="3">
                  <c:v>0.30000000000000027</c:v>
                </c:pt>
                <c:pt idx="4">
                  <c:v>0.5</c:v>
                </c:pt>
                <c:pt idx="5">
                  <c:v>0.8</c:v>
                </c:pt>
              </c:numCache>
            </c:numRef>
          </c:val>
        </c:ser>
        <c:dLbls>
          <c:showVal val="1"/>
        </c:dLbls>
        <c:gapWidth val="75"/>
        <c:axId val="35422976"/>
        <c:axId val="35424512"/>
      </c:barChart>
      <c:catAx>
        <c:axId val="354229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sr-Latn-CS"/>
          </a:p>
        </c:txPr>
        <c:crossAx val="35424512"/>
        <c:crosses val="autoZero"/>
        <c:auto val="1"/>
        <c:lblAlgn val="ctr"/>
        <c:lblOffset val="100"/>
      </c:catAx>
      <c:valAx>
        <c:axId val="35424512"/>
        <c:scaling>
          <c:orientation val="minMax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sr-Latn-CS"/>
          </a:p>
        </c:txPr>
        <c:crossAx val="3542297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050" b="1">
              <a:solidFill>
                <a:schemeClr val="bg1"/>
              </a:solidFill>
            </a:defRPr>
          </a:pPr>
          <a:endParaRPr lang="sr-Latn-CS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/>
      <c:barChart>
        <c:barDir val="col"/>
        <c:grouping val="clustered"/>
        <c:ser>
          <c:idx val="0"/>
          <c:order val="0"/>
          <c:tx>
            <c:strRef>
              <c:f>djevojčice!$A$35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djevojčice!$B$34:$G$34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djevojčice!$B$35:$G$35</c:f>
              <c:numCache>
                <c:formatCode>0%</c:formatCode>
                <c:ptCount val="6"/>
                <c:pt idx="0">
                  <c:v>0</c:v>
                </c:pt>
                <c:pt idx="1">
                  <c:v>0.4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djevojčice!$A$36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bg1"/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djevojčice!$B$34:$G$34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djevojčice!$B$36:$G$36</c:f>
              <c:numCache>
                <c:formatCode>0%</c:formatCode>
                <c:ptCount val="6"/>
                <c:pt idx="0">
                  <c:v>0.30000000000000027</c:v>
                </c:pt>
                <c:pt idx="1">
                  <c:v>0.30000000000000027</c:v>
                </c:pt>
                <c:pt idx="2">
                  <c:v>0.70000000000000051</c:v>
                </c:pt>
                <c:pt idx="3">
                  <c:v>0.30000000000000027</c:v>
                </c:pt>
                <c:pt idx="4">
                  <c:v>0.4</c:v>
                </c:pt>
                <c:pt idx="5">
                  <c:v>0.30000000000000027</c:v>
                </c:pt>
              </c:numCache>
            </c:numRef>
          </c:val>
        </c:ser>
        <c:ser>
          <c:idx val="2"/>
          <c:order val="2"/>
          <c:tx>
            <c:strRef>
              <c:f>djevojčice!$A$37</c:f>
              <c:strCache>
                <c:ptCount val="1"/>
                <c:pt idx="0">
                  <c:v>više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CS"/>
              </a:p>
            </c:txPr>
            <c:showVal val="1"/>
          </c:dLbls>
          <c:cat>
            <c:strRef>
              <c:f>djevojčice!$B$34:$G$34</c:f>
              <c:strCache>
                <c:ptCount val="6"/>
                <c:pt idx="0">
                  <c:v>3.razred</c:v>
                </c:pt>
                <c:pt idx="1">
                  <c:v>4.razred</c:v>
                </c:pt>
                <c:pt idx="2">
                  <c:v>5.razred</c:v>
                </c:pt>
                <c:pt idx="3">
                  <c:v>6.razred</c:v>
                </c:pt>
                <c:pt idx="4">
                  <c:v>7.razred</c:v>
                </c:pt>
                <c:pt idx="5">
                  <c:v>8.razred</c:v>
                </c:pt>
              </c:strCache>
            </c:strRef>
          </c:cat>
          <c:val>
            <c:numRef>
              <c:f>djevojčice!$B$37:$G$37</c:f>
              <c:numCache>
                <c:formatCode>0%</c:formatCode>
                <c:ptCount val="6"/>
                <c:pt idx="0">
                  <c:v>0.70000000000000051</c:v>
                </c:pt>
                <c:pt idx="1">
                  <c:v>0.30000000000000027</c:v>
                </c:pt>
                <c:pt idx="2">
                  <c:v>0.30000000000000027</c:v>
                </c:pt>
                <c:pt idx="3">
                  <c:v>0.70000000000000051</c:v>
                </c:pt>
                <c:pt idx="4">
                  <c:v>0.60000000000000053</c:v>
                </c:pt>
                <c:pt idx="5">
                  <c:v>0.70000000000000051</c:v>
                </c:pt>
              </c:numCache>
            </c:numRef>
          </c:val>
        </c:ser>
        <c:dLbls>
          <c:showVal val="1"/>
        </c:dLbls>
        <c:gapWidth val="75"/>
        <c:axId val="35619200"/>
        <c:axId val="35620736"/>
      </c:barChart>
      <c:catAx>
        <c:axId val="356192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sr-Latn-CS"/>
          </a:p>
        </c:txPr>
        <c:crossAx val="35620736"/>
        <c:crosses val="autoZero"/>
        <c:auto val="1"/>
        <c:lblAlgn val="ctr"/>
        <c:lblOffset val="100"/>
      </c:catAx>
      <c:valAx>
        <c:axId val="35620736"/>
        <c:scaling>
          <c:orientation val="minMax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sr-Latn-CS"/>
          </a:p>
        </c:txPr>
        <c:crossAx val="356192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050" b="1">
              <a:solidFill>
                <a:schemeClr val="bg1"/>
              </a:solidFill>
            </a:defRPr>
          </a:pPr>
          <a:endParaRPr lang="sr-Latn-C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F5570-B428-4C09-832C-DF67C4ACD9FE}" type="datetimeFigureOut">
              <a:rPr lang="hr-HR" smtClean="0"/>
              <a:pPr/>
              <a:t>13.4.2011.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E023C-067B-4360-8A35-B563F83AE8F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E023C-067B-4360-8A35-B563F83AE8F8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E023C-067B-4360-8A35-B563F83AE8F8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E023C-067B-4360-8A35-B563F83AE8F8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E023C-067B-4360-8A35-B563F83AE8F8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E023C-067B-4360-8A35-B563F83AE8F8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E023C-067B-4360-8A35-B563F83AE8F8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E023C-067B-4360-8A35-B563F83AE8F8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E023C-067B-4360-8A35-B563F83AE8F8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E023C-067B-4360-8A35-B563F83AE8F8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E023C-067B-4360-8A35-B563F83AE8F8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E023C-067B-4360-8A35-B563F83AE8F8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E023C-067B-4360-8A35-B563F83AE8F8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E023C-067B-4360-8A35-B563F83AE8F8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E023C-067B-4360-8A35-B563F83AE8F8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FFD8-FB43-4D7C-81C5-D55CAA1E4622}" type="datetimeFigureOut">
              <a:rPr lang="hr-HR" smtClean="0"/>
              <a:pPr/>
              <a:t>13.4.2011.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7640-E684-42D2-910C-B277F22B9F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FFD8-FB43-4D7C-81C5-D55CAA1E4622}" type="datetimeFigureOut">
              <a:rPr lang="hr-HR" smtClean="0"/>
              <a:pPr/>
              <a:t>13.4.2011.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7640-E684-42D2-910C-B277F22B9F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FFD8-FB43-4D7C-81C5-D55CAA1E4622}" type="datetimeFigureOut">
              <a:rPr lang="hr-HR" smtClean="0"/>
              <a:pPr/>
              <a:t>13.4.2011.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7640-E684-42D2-910C-B277F22B9F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FFD8-FB43-4D7C-81C5-D55CAA1E4622}" type="datetimeFigureOut">
              <a:rPr lang="hr-HR" smtClean="0"/>
              <a:pPr/>
              <a:t>13.4.2011.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7640-E684-42D2-910C-B277F22B9F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FFD8-FB43-4D7C-81C5-D55CAA1E4622}" type="datetimeFigureOut">
              <a:rPr lang="hr-HR" smtClean="0"/>
              <a:pPr/>
              <a:t>13.4.2011.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7640-E684-42D2-910C-B277F22B9F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FFD8-FB43-4D7C-81C5-D55CAA1E4622}" type="datetimeFigureOut">
              <a:rPr lang="hr-HR" smtClean="0"/>
              <a:pPr/>
              <a:t>13.4.2011.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7640-E684-42D2-910C-B277F22B9F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FFD8-FB43-4D7C-81C5-D55CAA1E4622}" type="datetimeFigureOut">
              <a:rPr lang="hr-HR" smtClean="0"/>
              <a:pPr/>
              <a:t>13.4.2011.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7640-E684-42D2-910C-B277F22B9F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FFD8-FB43-4D7C-81C5-D55CAA1E4622}" type="datetimeFigureOut">
              <a:rPr lang="hr-HR" smtClean="0"/>
              <a:pPr/>
              <a:t>13.4.2011.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7640-E684-42D2-910C-B277F22B9F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FFD8-FB43-4D7C-81C5-D55CAA1E4622}" type="datetimeFigureOut">
              <a:rPr lang="hr-HR" smtClean="0"/>
              <a:pPr/>
              <a:t>13.4.2011.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7640-E684-42D2-910C-B277F22B9F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FFD8-FB43-4D7C-81C5-D55CAA1E4622}" type="datetimeFigureOut">
              <a:rPr lang="hr-HR" smtClean="0"/>
              <a:pPr/>
              <a:t>13.4.2011.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7640-E684-42D2-910C-B277F22B9F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FFD8-FB43-4D7C-81C5-D55CAA1E4622}" type="datetimeFigureOut">
              <a:rPr lang="hr-HR" smtClean="0"/>
              <a:pPr/>
              <a:t>13.4.2011.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7640-E684-42D2-910C-B277F22B9F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14000" contrast="2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AFFD8-FB43-4D7C-81C5-D55CAA1E4622}" type="datetimeFigureOut">
              <a:rPr lang="hr-HR" smtClean="0"/>
              <a:pPr/>
              <a:t>13.4.2011.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07640-E684-42D2-910C-B277F22B9F5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hr-H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DJEČACI 3. – 8. raz.</a:t>
            </a:r>
            <a:endParaRPr lang="hr-H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556792"/>
            <a:ext cx="777240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Najčešće jelo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899592" y="2708920"/>
          <a:ext cx="734481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Za doručak jedu</a:t>
            </a:r>
            <a:endParaRPr lang="hr-H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611560" y="2057400"/>
          <a:ext cx="7776864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Vrste sportova kojim se bave</a:t>
            </a:r>
            <a:endParaRPr lang="hr-H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467544" y="2043112"/>
          <a:ext cx="8208911" cy="4338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Vrijeme provedeno za računalom ili televizijom</a:t>
            </a:r>
            <a:endParaRPr lang="hr-H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539552" y="2057400"/>
          <a:ext cx="7992888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Konzumiranje gaziranih pića</a:t>
            </a:r>
            <a:endParaRPr lang="hr-H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611560" y="2057400"/>
          <a:ext cx="7848872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DA/NE pitanja</a:t>
            </a:r>
            <a:endParaRPr lang="hr-H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539552" y="2057400"/>
          <a:ext cx="7992888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Broj obroka u danu</a:t>
            </a:r>
            <a:endParaRPr lang="hr-H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115616" y="2057400"/>
          <a:ext cx="6912768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Za doručak jedu</a:t>
            </a:r>
            <a:endParaRPr lang="hr-H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539552" y="2057400"/>
          <a:ext cx="8064896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Vrste sportova kojima se bave</a:t>
            </a:r>
            <a:endParaRPr lang="hr-H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323528" y="2057400"/>
          <a:ext cx="8424936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Vrijeme provedeno za računalom ili televizijom</a:t>
            </a:r>
            <a:endParaRPr lang="hr-H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539552" y="2060848"/>
          <a:ext cx="806489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Konzumiranje gaziranih pića</a:t>
            </a:r>
            <a:endParaRPr lang="hr-H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791580" y="2060848"/>
          <a:ext cx="756084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DA/NE pitanja</a:t>
            </a:r>
            <a:endParaRPr lang="hr-H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683568" y="2057400"/>
          <a:ext cx="7776864" cy="389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DJEVOJČICE 3. – 8. raz</a:t>
            </a:r>
            <a:endParaRPr lang="hr-H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7584" y="1556792"/>
            <a:ext cx="777240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Najčešće jelo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611560" y="2708920"/>
          <a:ext cx="784887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Broj obroka u danu</a:t>
            </a:r>
            <a:endParaRPr lang="hr-H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683568" y="2057400"/>
          <a:ext cx="7776864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79</Words>
  <Application>Microsoft Office PowerPoint</Application>
  <PresentationFormat>On-screen Show (4:3)</PresentationFormat>
  <Paragraphs>30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DJEČACI 3. – 8. raz.</vt:lpstr>
      <vt:lpstr>Broj obroka u danu</vt:lpstr>
      <vt:lpstr>Za doručak jedu</vt:lpstr>
      <vt:lpstr>Vrste sportova kojima se bave</vt:lpstr>
      <vt:lpstr>Vrijeme provedeno za računalom ili televizijom</vt:lpstr>
      <vt:lpstr>Konzumiranje gaziranih pića</vt:lpstr>
      <vt:lpstr>DA/NE pitanja</vt:lpstr>
      <vt:lpstr>DJEVOJČICE 3. – 8. raz</vt:lpstr>
      <vt:lpstr>Broj obroka u danu</vt:lpstr>
      <vt:lpstr>Za doručak jedu</vt:lpstr>
      <vt:lpstr>Vrste sportova kojim se bave</vt:lpstr>
      <vt:lpstr>Vrijeme provedeno za računalom ili televizijom</vt:lpstr>
      <vt:lpstr>Konzumiranje gaziranih pića</vt:lpstr>
      <vt:lpstr>DA/NE pitanja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29</cp:revision>
  <dcterms:created xsi:type="dcterms:W3CDTF">2011-04-12T20:00:37Z</dcterms:created>
  <dcterms:modified xsi:type="dcterms:W3CDTF">2011-04-13T18:54:59Z</dcterms:modified>
</cp:coreProperties>
</file>