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7"/>
  </p:notesMasterIdLst>
  <p:sldIdLst>
    <p:sldId id="256" r:id="rId2"/>
    <p:sldId id="257" r:id="rId3"/>
    <p:sldId id="290" r:id="rId4"/>
    <p:sldId id="286" r:id="rId5"/>
    <p:sldId id="287" r:id="rId6"/>
    <p:sldId id="288" r:id="rId7"/>
    <p:sldId id="291" r:id="rId8"/>
    <p:sldId id="261" r:id="rId9"/>
    <p:sldId id="284" r:id="rId10"/>
    <p:sldId id="262" r:id="rId11"/>
    <p:sldId id="263" r:id="rId12"/>
    <p:sldId id="264" r:id="rId13"/>
    <p:sldId id="265" r:id="rId14"/>
    <p:sldId id="266" r:id="rId15"/>
    <p:sldId id="289" r:id="rId16"/>
    <p:sldId id="308" r:id="rId17"/>
    <p:sldId id="299" r:id="rId18"/>
    <p:sldId id="300" r:id="rId19"/>
    <p:sldId id="301" r:id="rId20"/>
    <p:sldId id="306" r:id="rId21"/>
    <p:sldId id="307" r:id="rId22"/>
    <p:sldId id="267" r:id="rId23"/>
    <p:sldId id="268" r:id="rId24"/>
    <p:sldId id="269" r:id="rId25"/>
    <p:sldId id="293" r:id="rId26"/>
    <p:sldId id="294" r:id="rId27"/>
    <p:sldId id="295" r:id="rId28"/>
    <p:sldId id="292" r:id="rId29"/>
    <p:sldId id="304" r:id="rId30"/>
    <p:sldId id="271" r:id="rId31"/>
    <p:sldId id="272" r:id="rId32"/>
    <p:sldId id="273" r:id="rId33"/>
    <p:sldId id="274" r:id="rId34"/>
    <p:sldId id="275" r:id="rId35"/>
    <p:sldId id="327" r:id="rId36"/>
    <p:sldId id="321" r:id="rId37"/>
    <p:sldId id="322" r:id="rId38"/>
    <p:sldId id="323" r:id="rId39"/>
    <p:sldId id="324" r:id="rId40"/>
    <p:sldId id="325" r:id="rId41"/>
    <p:sldId id="326" r:id="rId42"/>
    <p:sldId id="276" r:id="rId43"/>
    <p:sldId id="302" r:id="rId44"/>
    <p:sldId id="277" r:id="rId45"/>
    <p:sldId id="303" r:id="rId46"/>
    <p:sldId id="297" r:id="rId47"/>
    <p:sldId id="298" r:id="rId48"/>
    <p:sldId id="305" r:id="rId49"/>
    <p:sldId id="309" r:id="rId50"/>
    <p:sldId id="310" r:id="rId51"/>
    <p:sldId id="311" r:id="rId52"/>
    <p:sldId id="278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29" r:id="rId61"/>
    <p:sldId id="334" r:id="rId62"/>
    <p:sldId id="330" r:id="rId63"/>
    <p:sldId id="331" r:id="rId64"/>
    <p:sldId id="332" r:id="rId65"/>
    <p:sldId id="333" r:id="rId66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59232-0AF9-43A5-A31E-A9646228FAC8}" type="datetimeFigureOut">
              <a:rPr lang="hr-HR" smtClean="0"/>
              <a:t>23.5.2019.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C5681-CC54-4494-9407-4D0F182A93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9204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C5681-CC54-4494-9407-4D0F182A93A7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204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76DECEA-1EEF-4A85-B4C5-05ABDB617B63}" type="datetimeFigureOut">
              <a:rPr lang="hr-HR" smtClean="0"/>
              <a:t>23.5.2019.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9B70B9E-C8B6-465A-B294-5356F1B44AC4}" type="slidenum">
              <a:rPr lang="hr-HR" smtClean="0"/>
              <a:t>‹#›</a:t>
            </a:fld>
            <a:endParaRPr lang="hr-HR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DECEA-1EEF-4A85-B4C5-05ABDB617B63}" type="datetimeFigureOut">
              <a:rPr lang="hr-HR" smtClean="0"/>
              <a:t>23.5.2019.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0B9E-C8B6-465A-B294-5356F1B44AC4}" type="slidenum">
              <a:rPr lang="hr-HR" smtClean="0"/>
              <a:t>‹#›</a:t>
            </a:fld>
            <a:endParaRPr lang="hr-HR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DECEA-1EEF-4A85-B4C5-05ABDB617B63}" type="datetimeFigureOut">
              <a:rPr lang="hr-HR" smtClean="0"/>
              <a:t>23.5.2019.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0B9E-C8B6-465A-B294-5356F1B44AC4}" type="slidenum">
              <a:rPr lang="hr-HR" smtClean="0"/>
              <a:t>‹#›</a:t>
            </a:fld>
            <a:endParaRPr lang="hr-HR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DECEA-1EEF-4A85-B4C5-05ABDB617B63}" type="datetimeFigureOut">
              <a:rPr lang="hr-HR" smtClean="0"/>
              <a:t>23.5.2019.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0B9E-C8B6-465A-B294-5356F1B44AC4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DECEA-1EEF-4A85-B4C5-05ABDB617B63}" type="datetimeFigureOut">
              <a:rPr lang="hr-HR" smtClean="0"/>
              <a:t>23.5.2019.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0B9E-C8B6-465A-B294-5356F1B44AC4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DECEA-1EEF-4A85-B4C5-05ABDB617B63}" type="datetimeFigureOut">
              <a:rPr lang="hr-HR" smtClean="0"/>
              <a:t>23.5.2019.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0B9E-C8B6-465A-B294-5356F1B44AC4}" type="slidenum">
              <a:rPr lang="hr-HR" smtClean="0"/>
              <a:t>‹#›</a:t>
            </a:fld>
            <a:endParaRPr lang="hr-H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DECEA-1EEF-4A85-B4C5-05ABDB617B63}" type="datetimeFigureOut">
              <a:rPr lang="hr-HR" smtClean="0"/>
              <a:t>23.5.2019.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0B9E-C8B6-465A-B294-5356F1B44AC4}" type="slidenum">
              <a:rPr lang="hr-HR" smtClean="0"/>
              <a:t>‹#›</a:t>
            </a:fld>
            <a:endParaRPr lang="hr-HR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DECEA-1EEF-4A85-B4C5-05ABDB617B63}" type="datetimeFigureOut">
              <a:rPr lang="hr-HR" smtClean="0"/>
              <a:t>23.5.2019.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0B9E-C8B6-465A-B294-5356F1B44AC4}" type="slidenum">
              <a:rPr lang="hr-HR" smtClean="0"/>
              <a:t>‹#›</a:t>
            </a:fld>
            <a:endParaRPr lang="hr-HR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DECEA-1EEF-4A85-B4C5-05ABDB617B63}" type="datetimeFigureOut">
              <a:rPr lang="hr-HR" smtClean="0"/>
              <a:t>23.5.2019.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0B9E-C8B6-465A-B294-5356F1B44AC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DECEA-1EEF-4A85-B4C5-05ABDB617B63}" type="datetimeFigureOut">
              <a:rPr lang="hr-HR" smtClean="0"/>
              <a:t>23.5.2019.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0B9E-C8B6-465A-B294-5356F1B44AC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DECEA-1EEF-4A85-B4C5-05ABDB617B63}" type="datetimeFigureOut">
              <a:rPr lang="hr-HR" smtClean="0"/>
              <a:t>23.5.2019.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0B9E-C8B6-465A-B294-5356F1B44AC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76DECEA-1EEF-4A85-B4C5-05ABDB617B63}" type="datetimeFigureOut">
              <a:rPr lang="hr-HR" smtClean="0"/>
              <a:t>23.5.2019.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9B70B9E-C8B6-465A-B294-5356F1B44AC4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Moja nona </a:t>
            </a:r>
            <a:r>
              <a:rPr lang="hr-HR" dirty="0" err="1" smtClean="0"/>
              <a:t>mlikarica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PROJEKT</a:t>
            </a:r>
          </a:p>
          <a:p>
            <a:r>
              <a:rPr lang="hr-HR" dirty="0" smtClean="0"/>
              <a:t>OSNOVNE  ŠKOLE ČAVLE</a:t>
            </a:r>
          </a:p>
          <a:p>
            <a:r>
              <a:rPr lang="hr-HR" dirty="0" smtClean="0"/>
              <a:t>Čavle, svibanj  2019.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6408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Moja nona </a:t>
            </a:r>
            <a:r>
              <a:rPr lang="hr-HR" dirty="0" err="1" smtClean="0"/>
              <a:t>mlikarica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800" dirty="0"/>
              <a:t> Miću </a:t>
            </a:r>
            <a:r>
              <a:rPr lang="hr-HR" sz="2800" dirty="0" err="1"/>
              <a:t>dicu</a:t>
            </a:r>
            <a:r>
              <a:rPr lang="hr-HR" sz="2800" dirty="0"/>
              <a:t> su pazila ona starija </a:t>
            </a:r>
            <a:r>
              <a:rPr lang="hr-HR" sz="2800" dirty="0" err="1"/>
              <a:t>dica</a:t>
            </a:r>
            <a:r>
              <a:rPr lang="hr-HR" sz="2800" dirty="0"/>
              <a:t> med </a:t>
            </a:r>
            <a:r>
              <a:rPr lang="hr-HR" sz="2800" dirty="0" err="1"/>
              <a:t>kimij</a:t>
            </a:r>
            <a:r>
              <a:rPr lang="hr-HR" sz="2800" dirty="0"/>
              <a:t>  bila i moja mat. </a:t>
            </a:r>
            <a:r>
              <a:rPr lang="hr-HR" sz="2800" dirty="0" err="1"/>
              <a:t>Domišjan</a:t>
            </a:r>
            <a:r>
              <a:rPr lang="hr-HR" sz="2800" dirty="0"/>
              <a:t> se daj jedanput prošla v Riku </a:t>
            </a:r>
            <a:r>
              <a:rPr lang="hr-HR" sz="2800" dirty="0" err="1"/>
              <a:t>delat</a:t>
            </a:r>
            <a:r>
              <a:rPr lang="hr-HR" sz="2800" dirty="0"/>
              <a:t>, ali </a:t>
            </a:r>
            <a:r>
              <a:rPr lang="hr-HR" sz="2800" dirty="0" err="1"/>
              <a:t>sej</a:t>
            </a:r>
            <a:r>
              <a:rPr lang="hr-HR" sz="2800" dirty="0"/>
              <a:t> morala </a:t>
            </a:r>
            <a:r>
              <a:rPr lang="hr-HR" sz="2800" dirty="0" err="1"/>
              <a:t>vrnut</a:t>
            </a:r>
            <a:r>
              <a:rPr lang="hr-HR" sz="2800" dirty="0"/>
              <a:t> doma radi braće  i </a:t>
            </a:r>
            <a:r>
              <a:rPr lang="hr-HR" sz="2800" dirty="0" err="1"/>
              <a:t>sestar</a:t>
            </a:r>
            <a:r>
              <a:rPr lang="hr-HR" sz="2800" dirty="0"/>
              <a:t>.</a:t>
            </a:r>
          </a:p>
          <a:p>
            <a:endParaRPr lang="hr-HR" sz="2800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2239963"/>
            <a:ext cx="2907506" cy="3876675"/>
          </a:xfrm>
        </p:spPr>
      </p:pic>
    </p:spTree>
    <p:extLst>
      <p:ext uri="{BB962C8B-B14F-4D97-AF65-F5344CB8AC3E}">
        <p14:creationId xmlns:p14="http://schemas.microsoft.com/office/powerpoint/2010/main" val="385010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Moja nona </a:t>
            </a:r>
            <a:r>
              <a:rPr lang="hr-HR" dirty="0" err="1" smtClean="0"/>
              <a:t>mlikarica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4000" dirty="0"/>
              <a:t>Još mi čuda toga pada na pamet, ali </a:t>
            </a:r>
            <a:r>
              <a:rPr lang="hr-HR" sz="4000" dirty="0" err="1"/>
              <a:t>morda</a:t>
            </a:r>
            <a:r>
              <a:rPr lang="hr-HR" sz="4000" dirty="0"/>
              <a:t> </a:t>
            </a:r>
            <a:r>
              <a:rPr lang="hr-HR" sz="4000" dirty="0" err="1"/>
              <a:t>bin</a:t>
            </a:r>
            <a:r>
              <a:rPr lang="hr-HR" sz="4000" dirty="0"/>
              <a:t> onda i previše </a:t>
            </a:r>
            <a:r>
              <a:rPr lang="hr-HR" sz="4000" dirty="0" err="1" smtClean="0"/>
              <a:t>povidela</a:t>
            </a:r>
            <a:r>
              <a:rPr lang="hr-HR" sz="4000" dirty="0" smtClean="0"/>
              <a:t>.</a:t>
            </a:r>
          </a:p>
          <a:p>
            <a:pPr algn="ctr"/>
            <a:endParaRPr lang="hr-HR" sz="40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2239963"/>
            <a:ext cx="2907506" cy="3876675"/>
          </a:xfrm>
        </p:spPr>
      </p:pic>
    </p:spTree>
    <p:extLst>
      <p:ext uri="{BB962C8B-B14F-4D97-AF65-F5344CB8AC3E}">
        <p14:creationId xmlns:p14="http://schemas.microsoft.com/office/powerpoint/2010/main" val="34662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Moja nona </a:t>
            </a:r>
            <a:r>
              <a:rPr lang="hr-HR" dirty="0" err="1" smtClean="0"/>
              <a:t>mlikarica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>
          <a:xfrm>
            <a:off x="4644008" y="1988840"/>
            <a:ext cx="3803904" cy="38770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dirty="0"/>
              <a:t>Jedna stvar mi ne </a:t>
            </a:r>
            <a:r>
              <a:rPr lang="hr-HR" dirty="0" err="1"/>
              <a:t>zihaja</a:t>
            </a:r>
            <a:r>
              <a:rPr lang="hr-HR" dirty="0"/>
              <a:t> s pameti , a toj, </a:t>
            </a:r>
            <a:r>
              <a:rPr lang="hr-HR" dirty="0" err="1"/>
              <a:t>kakoj</a:t>
            </a:r>
            <a:r>
              <a:rPr lang="hr-HR" dirty="0"/>
              <a:t>  moja nona bila </a:t>
            </a:r>
            <a:r>
              <a:rPr lang="hr-HR" dirty="0" err="1"/>
              <a:t>sejedno</a:t>
            </a:r>
            <a:r>
              <a:rPr lang="hr-HR" dirty="0"/>
              <a:t> vedra i dobra </a:t>
            </a:r>
            <a:r>
              <a:rPr lang="hr-HR" dirty="0" err="1"/>
              <a:t>duha.Hodilaj</a:t>
            </a:r>
            <a:r>
              <a:rPr lang="hr-HR" dirty="0"/>
              <a:t> saku </a:t>
            </a:r>
            <a:r>
              <a:rPr lang="hr-HR" dirty="0" err="1"/>
              <a:t>nediju</a:t>
            </a:r>
            <a:r>
              <a:rPr lang="hr-HR" dirty="0"/>
              <a:t> </a:t>
            </a:r>
            <a:r>
              <a:rPr lang="hr-HR" dirty="0" err="1"/>
              <a:t>crikav</a:t>
            </a:r>
            <a:r>
              <a:rPr lang="hr-HR" dirty="0"/>
              <a:t>  k maši. </a:t>
            </a:r>
            <a:r>
              <a:rPr lang="hr-HR" dirty="0" err="1"/>
              <a:t>Kantalaj</a:t>
            </a:r>
            <a:r>
              <a:rPr lang="hr-HR" dirty="0"/>
              <a:t> crkvene pjesme onako od srca, koda ima krasan i lip život. </a:t>
            </a: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sz="2000" dirty="0" err="1" smtClean="0"/>
              <a:t>Natalli</a:t>
            </a:r>
            <a:r>
              <a:rPr lang="hr-HR" sz="2000" dirty="0" smtClean="0"/>
              <a:t> Mitrović 4.c, tempera</a:t>
            </a:r>
            <a:endParaRPr lang="hr-HR" sz="20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15" y="2239963"/>
            <a:ext cx="2575219" cy="3876675"/>
          </a:xfrm>
        </p:spPr>
      </p:pic>
    </p:spTree>
    <p:extLst>
      <p:ext uri="{BB962C8B-B14F-4D97-AF65-F5344CB8AC3E}">
        <p14:creationId xmlns:p14="http://schemas.microsoft.com/office/powerpoint/2010/main" val="316177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Moja nona </a:t>
            </a:r>
            <a:r>
              <a:rPr lang="hr-HR" dirty="0" err="1" smtClean="0"/>
              <a:t>mlikarica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>
          <a:xfrm>
            <a:off x="4499992" y="2348880"/>
            <a:ext cx="3803904" cy="387705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hr-HR" sz="11200" dirty="0" err="1"/>
              <a:t>Takoj</a:t>
            </a:r>
            <a:r>
              <a:rPr lang="hr-HR" sz="11200" dirty="0"/>
              <a:t> učila i svoju </a:t>
            </a:r>
            <a:r>
              <a:rPr lang="hr-HR" sz="11200" dirty="0" err="1"/>
              <a:t>dicu</a:t>
            </a:r>
            <a:r>
              <a:rPr lang="hr-HR" sz="11200" dirty="0"/>
              <a:t>, a </a:t>
            </a:r>
            <a:r>
              <a:rPr lang="hr-HR" sz="11200" dirty="0" err="1"/>
              <a:t>sih</a:t>
            </a:r>
            <a:r>
              <a:rPr lang="hr-HR" sz="11200" dirty="0"/>
              <a:t> je naučila molit i da </a:t>
            </a:r>
            <a:r>
              <a:rPr lang="hr-HR" sz="11200" dirty="0" err="1"/>
              <a:t>nan</a:t>
            </a:r>
            <a:r>
              <a:rPr lang="hr-HR" sz="11200" dirty="0"/>
              <a:t> molitva pomaže </a:t>
            </a:r>
            <a:r>
              <a:rPr lang="hr-HR" sz="11200" dirty="0" err="1"/>
              <a:t>va</a:t>
            </a:r>
            <a:r>
              <a:rPr lang="hr-HR" sz="11200" dirty="0"/>
              <a:t> </a:t>
            </a:r>
            <a:r>
              <a:rPr lang="hr-HR" sz="11200" dirty="0" err="1"/>
              <a:t>teškoćah</a:t>
            </a:r>
            <a:r>
              <a:rPr lang="hr-HR" sz="11200" dirty="0"/>
              <a:t>. Nikad ni bila jadna, ni kukala da joj je teško.</a:t>
            </a:r>
          </a:p>
          <a:p>
            <a:pPr marL="0" indent="0">
              <a:buNone/>
            </a:pPr>
            <a:r>
              <a:rPr lang="hr-HR" sz="11200" dirty="0"/>
              <a:t>Taj </a:t>
            </a:r>
            <a:r>
              <a:rPr lang="hr-HR" sz="11200" dirty="0" err="1"/>
              <a:t>njeji</a:t>
            </a:r>
            <a:r>
              <a:rPr lang="hr-HR" sz="11200" dirty="0"/>
              <a:t>  duh i danas je </a:t>
            </a:r>
            <a:r>
              <a:rPr lang="hr-HR" sz="11200" dirty="0" err="1"/>
              <a:t>va</a:t>
            </a:r>
            <a:r>
              <a:rPr lang="hr-HR" sz="11200" dirty="0"/>
              <a:t> mojoj duši, drži me </a:t>
            </a:r>
            <a:r>
              <a:rPr lang="hr-HR" sz="11200" dirty="0" err="1"/>
              <a:t>zgoru</a:t>
            </a:r>
            <a:r>
              <a:rPr lang="hr-HR" sz="11200" dirty="0"/>
              <a:t> i tako san kod i ona zahvalna na </a:t>
            </a:r>
            <a:r>
              <a:rPr lang="hr-HR" sz="11200" dirty="0" err="1"/>
              <a:t>ovon</a:t>
            </a:r>
            <a:r>
              <a:rPr lang="hr-HR" sz="11200" dirty="0"/>
              <a:t> životu.</a:t>
            </a:r>
          </a:p>
          <a:p>
            <a:pPr marL="0" indent="0">
              <a:buNone/>
            </a:pPr>
            <a:r>
              <a:rPr lang="hr-HR" sz="5100" dirty="0"/>
              <a:t> </a:t>
            </a:r>
          </a:p>
          <a:p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83" y="2239963"/>
            <a:ext cx="2646284" cy="3876675"/>
          </a:xfrm>
        </p:spPr>
      </p:pic>
    </p:spTree>
    <p:extLst>
      <p:ext uri="{BB962C8B-B14F-4D97-AF65-F5344CB8AC3E}">
        <p14:creationId xmlns:p14="http://schemas.microsoft.com/office/powerpoint/2010/main" val="282250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Moja nona </a:t>
            </a:r>
            <a:r>
              <a:rPr lang="hr-HR" dirty="0" err="1" smtClean="0"/>
              <a:t>mlikarica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hr-HR" sz="5800" dirty="0" smtClean="0"/>
              <a:t>Na </a:t>
            </a:r>
            <a:r>
              <a:rPr lang="hr-HR" sz="5800" dirty="0"/>
              <a:t>kraju znan da </a:t>
            </a:r>
            <a:r>
              <a:rPr lang="hr-HR" sz="5800" dirty="0" smtClean="0"/>
              <a:t>ni</a:t>
            </a:r>
            <a:r>
              <a:rPr lang="hr-HR" sz="5800" dirty="0"/>
              <a:t> </a:t>
            </a:r>
            <a:r>
              <a:rPr lang="hr-HR" sz="5800" dirty="0" smtClean="0"/>
              <a:t>kad </a:t>
            </a:r>
            <a:r>
              <a:rPr lang="hr-HR" sz="5800" dirty="0"/>
              <a:t>neću bit kod moja nona</a:t>
            </a:r>
            <a:r>
              <a:rPr lang="hr-HR" sz="5800" dirty="0" smtClean="0"/>
              <a:t>.</a:t>
            </a:r>
          </a:p>
          <a:p>
            <a:pPr algn="ctr"/>
            <a:r>
              <a:rPr lang="hr-HR" sz="5800" dirty="0" smtClean="0"/>
              <a:t>   </a:t>
            </a:r>
          </a:p>
          <a:p>
            <a:endParaRPr lang="hr-HR" sz="2800" dirty="0"/>
          </a:p>
          <a:p>
            <a:endParaRPr lang="hr-HR" sz="2800" dirty="0" smtClean="0"/>
          </a:p>
          <a:p>
            <a:endParaRPr lang="hr-HR" sz="2800" dirty="0"/>
          </a:p>
          <a:p>
            <a:pPr marL="0" indent="0" algn="ctr">
              <a:buNone/>
            </a:pPr>
            <a:r>
              <a:rPr lang="hr-HR" sz="4200" b="1" dirty="0"/>
              <a:t> </a:t>
            </a:r>
            <a:r>
              <a:rPr lang="hr-HR" sz="4200" b="1" dirty="0" smtClean="0"/>
              <a:t>Zavičajna grupa, voditeljica Jasna </a:t>
            </a:r>
            <a:r>
              <a:rPr lang="hr-HR" sz="4200" b="1" dirty="0" err="1" smtClean="0"/>
              <a:t>Juretić</a:t>
            </a:r>
            <a:endParaRPr lang="hr-HR" sz="4200" b="1" dirty="0" smtClean="0"/>
          </a:p>
          <a:p>
            <a:pPr marL="0" indent="0" algn="ctr">
              <a:buNone/>
            </a:pPr>
            <a:r>
              <a:rPr lang="hr-HR" sz="4200" b="1" dirty="0" smtClean="0"/>
              <a:t>Literarno – dramska grupa, voditeljica Neda </a:t>
            </a:r>
            <a:r>
              <a:rPr lang="hr-HR" sz="4200" b="1" dirty="0" err="1" smtClean="0"/>
              <a:t>Kanjer</a:t>
            </a:r>
            <a:endParaRPr lang="hr-HR" sz="4200" b="1" dirty="0" smtClean="0"/>
          </a:p>
          <a:p>
            <a:pPr algn="ctr"/>
            <a:endParaRPr lang="hr-HR" sz="4200" b="1" dirty="0" smtClean="0"/>
          </a:p>
          <a:p>
            <a:pPr marL="0" indent="0" algn="ctr">
              <a:buNone/>
            </a:pPr>
            <a:r>
              <a:rPr lang="hr-HR" sz="4200" dirty="0" smtClean="0"/>
              <a:t>  </a:t>
            </a:r>
            <a:endParaRPr lang="hr-HR" sz="4200" dirty="0"/>
          </a:p>
          <a:p>
            <a:pPr algn="ctr"/>
            <a:endParaRPr lang="hr-HR" sz="2000" dirty="0"/>
          </a:p>
          <a:p>
            <a:pPr algn="ctr"/>
            <a:endParaRPr lang="hr-HR" sz="2000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2239963"/>
            <a:ext cx="2907506" cy="3876675"/>
          </a:xfrm>
        </p:spPr>
      </p:pic>
    </p:spTree>
    <p:extLst>
      <p:ext uri="{BB962C8B-B14F-4D97-AF65-F5344CB8AC3E}">
        <p14:creationId xmlns:p14="http://schemas.microsoft.com/office/powerpoint/2010/main" val="49237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7756263" cy="1054250"/>
          </a:xfrm>
        </p:spPr>
        <p:txBody>
          <a:bodyPr/>
          <a:lstStyle/>
          <a:p>
            <a:r>
              <a:rPr lang="hr-HR" sz="4400" dirty="0" smtClean="0"/>
              <a:t>Feral </a:t>
            </a:r>
            <a:r>
              <a:rPr lang="hr-HR" sz="4400" dirty="0" err="1" smtClean="0"/>
              <a:t>ki</a:t>
            </a:r>
            <a:r>
              <a:rPr lang="hr-HR" sz="4400" dirty="0" smtClean="0"/>
              <a:t> j‘ </a:t>
            </a:r>
            <a:r>
              <a:rPr lang="hr-HR" sz="4400" dirty="0" err="1" smtClean="0"/>
              <a:t>pušćal</a:t>
            </a:r>
            <a:r>
              <a:rPr lang="hr-HR" sz="4400" dirty="0" smtClean="0"/>
              <a:t> </a:t>
            </a:r>
            <a:r>
              <a:rPr lang="hr-HR" sz="4400" dirty="0" err="1" smtClean="0"/>
              <a:t>sinjal</a:t>
            </a:r>
            <a:r>
              <a:rPr lang="hr-HR" sz="4400" dirty="0" smtClean="0"/>
              <a:t/>
            </a:r>
            <a:br>
              <a:rPr lang="hr-HR" sz="4400" dirty="0" smtClean="0"/>
            </a:br>
            <a:r>
              <a:rPr lang="hr-HR" sz="4400" dirty="0" smtClean="0"/>
              <a:t>Grobničke </a:t>
            </a:r>
            <a:r>
              <a:rPr lang="hr-HR" sz="4400" dirty="0" err="1" smtClean="0"/>
              <a:t>mlikarice</a:t>
            </a:r>
            <a:endParaRPr lang="hr-HR" sz="44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48" y="2239963"/>
            <a:ext cx="2814753" cy="3876675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51932"/>
            <a:ext cx="3803650" cy="2852737"/>
          </a:xfrm>
        </p:spPr>
      </p:pic>
    </p:spTree>
    <p:extLst>
      <p:ext uri="{BB962C8B-B14F-4D97-AF65-F5344CB8AC3E}">
        <p14:creationId xmlns:p14="http://schemas.microsoft.com/office/powerpoint/2010/main" val="88148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400" dirty="0" smtClean="0"/>
              <a:t>Feral je </a:t>
            </a:r>
            <a:r>
              <a:rPr lang="hr-HR" sz="4400" dirty="0" err="1" smtClean="0"/>
              <a:t>pušćal</a:t>
            </a:r>
            <a:r>
              <a:rPr lang="hr-HR" sz="4400" dirty="0" smtClean="0"/>
              <a:t> </a:t>
            </a:r>
            <a:r>
              <a:rPr lang="hr-HR" sz="4400" dirty="0" err="1" smtClean="0"/>
              <a:t>sinjal</a:t>
            </a:r>
            <a:r>
              <a:rPr lang="hr-HR" sz="4400" dirty="0" smtClean="0"/>
              <a:t> u 2.a</a:t>
            </a:r>
            <a:endParaRPr lang="hr-HR" sz="44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39963"/>
            <a:ext cx="3024336" cy="3876675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39963"/>
            <a:ext cx="3024335" cy="3876675"/>
          </a:xfrm>
        </p:spPr>
      </p:pic>
    </p:spTree>
    <p:extLst>
      <p:ext uri="{BB962C8B-B14F-4D97-AF65-F5344CB8AC3E}">
        <p14:creationId xmlns:p14="http://schemas.microsoft.com/office/powerpoint/2010/main" val="405825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dirty="0" smtClean="0"/>
              <a:t>Lik </a:t>
            </a:r>
            <a:r>
              <a:rPr lang="hr-HR" sz="4000" dirty="0" err="1" smtClean="0"/>
              <a:t>mlikarice</a:t>
            </a:r>
            <a:r>
              <a:rPr lang="hr-HR" sz="4000" dirty="0" smtClean="0"/>
              <a:t> u Područnoj školi Grobnik</a:t>
            </a:r>
            <a:endParaRPr lang="hr-HR" sz="40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2239963"/>
            <a:ext cx="2907506" cy="3876675"/>
          </a:xfrm>
        </p:spPr>
      </p:pic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dirty="0" smtClean="0"/>
              <a:t>Učenici su se sa životom i radom </a:t>
            </a:r>
            <a:r>
              <a:rPr lang="hr-HR" sz="2000" dirty="0" err="1" smtClean="0"/>
              <a:t>mlikarica</a:t>
            </a:r>
            <a:r>
              <a:rPr lang="hr-HR" sz="2000" dirty="0" smtClean="0"/>
              <a:t>  upoznali posjetom zavičajnom muzeju u Gradu Grobniku, u razgovoru sa živućom </a:t>
            </a:r>
            <a:r>
              <a:rPr lang="hr-HR" sz="2000" dirty="0" err="1" smtClean="0"/>
              <a:t>mlikaricom</a:t>
            </a:r>
            <a:r>
              <a:rPr lang="hr-HR" sz="2000" dirty="0" smtClean="0"/>
              <a:t>, te čitanjem poezije i proze iz pera grobničkog barda Ivana </a:t>
            </a:r>
            <a:r>
              <a:rPr lang="hr-HR" sz="2000" dirty="0"/>
              <a:t>B</a:t>
            </a:r>
            <a:r>
              <a:rPr lang="hr-HR" sz="2000" dirty="0" smtClean="0"/>
              <a:t>rdara Grobničkog.</a:t>
            </a:r>
          </a:p>
          <a:p>
            <a:pPr marL="0" indent="0">
              <a:buNone/>
            </a:pPr>
            <a:r>
              <a:rPr lang="hr-HR" sz="2000" dirty="0" err="1" smtClean="0"/>
              <a:t>Mlikarice</a:t>
            </a:r>
            <a:r>
              <a:rPr lang="hr-HR" sz="2000" dirty="0" smtClean="0"/>
              <a:t> su bile inspiracija za izradu pozivnica s motom: </a:t>
            </a:r>
            <a:r>
              <a:rPr lang="hr-HR" sz="2000" dirty="0" err="1" smtClean="0"/>
              <a:t>Lata</a:t>
            </a:r>
            <a:r>
              <a:rPr lang="hr-HR" sz="2000" dirty="0" smtClean="0"/>
              <a:t> za </a:t>
            </a:r>
            <a:r>
              <a:rPr lang="hr-HR" sz="2000" dirty="0" err="1" smtClean="0"/>
              <a:t>mliko</a:t>
            </a:r>
            <a:r>
              <a:rPr lang="hr-HR" sz="2000" dirty="0" smtClean="0"/>
              <a:t> grobničkih </a:t>
            </a:r>
            <a:r>
              <a:rPr lang="hr-HR" sz="2000" dirty="0" err="1" smtClean="0"/>
              <a:t>mlikarica</a:t>
            </a:r>
            <a:r>
              <a:rPr lang="hr-HR" sz="2000" dirty="0" smtClean="0"/>
              <a:t>.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287098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dirty="0" err="1" smtClean="0"/>
              <a:t>Mlikarica</a:t>
            </a:r>
            <a:r>
              <a:rPr lang="hr-HR" sz="4000" dirty="0" smtClean="0"/>
              <a:t> </a:t>
            </a:r>
            <a:r>
              <a:rPr lang="hr-HR" sz="4000" dirty="0" err="1" smtClean="0"/>
              <a:t>nan</a:t>
            </a:r>
            <a:r>
              <a:rPr lang="hr-HR" sz="4000" dirty="0" smtClean="0"/>
              <a:t> </a:t>
            </a:r>
            <a:r>
              <a:rPr lang="hr-HR" sz="4000" dirty="0" err="1" smtClean="0"/>
              <a:t>poveda</a:t>
            </a:r>
            <a:r>
              <a:rPr lang="hr-HR" sz="4000" dirty="0" smtClean="0"/>
              <a:t/>
            </a:r>
            <a:br>
              <a:rPr lang="hr-HR" sz="4000" dirty="0" smtClean="0"/>
            </a:br>
            <a:r>
              <a:rPr lang="hr-HR" sz="4000" dirty="0" smtClean="0"/>
              <a:t>Područna škola Grobnik</a:t>
            </a:r>
            <a:endParaRPr lang="hr-HR" sz="40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48104"/>
            <a:ext cx="3803650" cy="2660392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54300"/>
            <a:ext cx="3803650" cy="3048000"/>
          </a:xfrm>
        </p:spPr>
      </p:pic>
    </p:spTree>
    <p:extLst>
      <p:ext uri="{BB962C8B-B14F-4D97-AF65-F5344CB8AC3E}">
        <p14:creationId xmlns:p14="http://schemas.microsoft.com/office/powerpoint/2010/main" val="422000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dirty="0" err="1" smtClean="0"/>
              <a:t>Mlikarica</a:t>
            </a:r>
            <a:r>
              <a:rPr lang="hr-HR" sz="4000" dirty="0" smtClean="0"/>
              <a:t> </a:t>
            </a:r>
            <a:r>
              <a:rPr lang="hr-HR" sz="4000" dirty="0" err="1" smtClean="0"/>
              <a:t>nan</a:t>
            </a:r>
            <a:r>
              <a:rPr lang="hr-HR" sz="4000" dirty="0" smtClean="0"/>
              <a:t> </a:t>
            </a:r>
            <a:r>
              <a:rPr lang="hr-HR" sz="4000" dirty="0" err="1" smtClean="0"/>
              <a:t>poveda</a:t>
            </a:r>
            <a:r>
              <a:rPr lang="hr-HR" sz="4000" dirty="0" smtClean="0"/>
              <a:t/>
            </a:r>
            <a:br>
              <a:rPr lang="hr-HR" sz="4000" dirty="0" smtClean="0"/>
            </a:br>
            <a:r>
              <a:rPr lang="hr-HR" sz="4000" dirty="0" smtClean="0"/>
              <a:t>Područna škola Grobnik</a:t>
            </a:r>
            <a:endParaRPr lang="hr-HR" sz="40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102" y="2239963"/>
            <a:ext cx="2291046" cy="3876675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19423"/>
            <a:ext cx="3803650" cy="2717754"/>
          </a:xfrm>
        </p:spPr>
      </p:pic>
    </p:spTree>
    <p:extLst>
      <p:ext uri="{BB962C8B-B14F-4D97-AF65-F5344CB8AC3E}">
        <p14:creationId xmlns:p14="http://schemas.microsoft.com/office/powerpoint/2010/main" val="29671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501" y="2266354"/>
            <a:ext cx="2170619" cy="3859809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dirty="0" smtClean="0"/>
              <a:t>U spomen grobničkim </a:t>
            </a:r>
            <a:r>
              <a:rPr lang="hr-HR" sz="4000" dirty="0" err="1" smtClean="0"/>
              <a:t>mlikaricama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1481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dirty="0" smtClean="0"/>
              <a:t>O životu </a:t>
            </a:r>
            <a:r>
              <a:rPr lang="hr-HR" sz="4000" dirty="0" err="1" smtClean="0"/>
              <a:t>mlikarica</a:t>
            </a:r>
            <a:r>
              <a:rPr lang="hr-HR" sz="4000" dirty="0" smtClean="0"/>
              <a:t> iz pera učenika 2.c</a:t>
            </a:r>
            <a:endParaRPr lang="hr-HR" sz="40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hr-HR" sz="2200" dirty="0"/>
              <a:t>MLIKARICA</a:t>
            </a:r>
          </a:p>
          <a:p>
            <a:pPr marL="0" indent="0" algn="ctr">
              <a:buNone/>
            </a:pPr>
            <a:r>
              <a:rPr lang="hr-HR" sz="2200" dirty="0" err="1"/>
              <a:t>Mlikarice</a:t>
            </a:r>
            <a:r>
              <a:rPr lang="hr-HR" sz="2200" dirty="0"/>
              <a:t> sijede kose</a:t>
            </a:r>
          </a:p>
          <a:p>
            <a:pPr marL="0" indent="0" algn="ctr">
              <a:buNone/>
            </a:pPr>
            <a:r>
              <a:rPr lang="hr-HR" sz="2200" dirty="0"/>
              <a:t>svježe mlijeko u Rijeku nose. </a:t>
            </a:r>
          </a:p>
          <a:p>
            <a:pPr marL="0" indent="0" algn="ctr">
              <a:buNone/>
            </a:pPr>
            <a:r>
              <a:rPr lang="hr-HR" sz="2200" dirty="0"/>
              <a:t>I kad pada snijeg i kad pada kiša, </a:t>
            </a:r>
          </a:p>
          <a:p>
            <a:pPr marL="0" indent="0" algn="ctr">
              <a:buNone/>
            </a:pPr>
            <a:r>
              <a:rPr lang="hr-HR" sz="2200" dirty="0"/>
              <a:t>one kantu mlijeka nose i za miša.</a:t>
            </a:r>
          </a:p>
          <a:p>
            <a:pPr marL="0" indent="0" algn="ctr">
              <a:buNone/>
            </a:pPr>
            <a:r>
              <a:rPr lang="hr-HR" sz="2200" dirty="0"/>
              <a:t>Teške litre mlijeka nose one, </a:t>
            </a:r>
          </a:p>
          <a:p>
            <a:pPr marL="0" indent="0" algn="ctr">
              <a:buNone/>
            </a:pPr>
            <a:r>
              <a:rPr lang="hr-HR" sz="2200" dirty="0"/>
              <a:t>ali odustajanju će uvijek reći:“Ne</a:t>
            </a:r>
            <a:r>
              <a:rPr lang="hr-HR" sz="2200" dirty="0" smtClean="0"/>
              <a:t>!“</a:t>
            </a:r>
          </a:p>
          <a:p>
            <a:pPr marL="0" indent="0" algn="ctr">
              <a:buNone/>
            </a:pPr>
            <a:endParaRPr lang="hr-HR" sz="2200" dirty="0"/>
          </a:p>
          <a:p>
            <a:pPr marL="0" indent="0" algn="ctr">
              <a:buNone/>
            </a:pPr>
            <a:r>
              <a:rPr lang="hr-HR" dirty="0" smtClean="0"/>
              <a:t>     Aida </a:t>
            </a:r>
            <a:r>
              <a:rPr lang="hr-HR" dirty="0" err="1" smtClean="0"/>
              <a:t>Eminović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hr-HR" dirty="0"/>
              <a:t> </a:t>
            </a:r>
          </a:p>
          <a:p>
            <a:pPr marL="0" indent="0" algn="ctr">
              <a:buNone/>
            </a:pPr>
            <a:r>
              <a:rPr lang="hr-HR" sz="8000" b="1" dirty="0"/>
              <a:t>MLIKARICA</a:t>
            </a:r>
            <a:endParaRPr lang="hr-HR" sz="8000" dirty="0"/>
          </a:p>
          <a:p>
            <a:pPr marL="0" indent="0" algn="ctr">
              <a:buNone/>
            </a:pPr>
            <a:r>
              <a:rPr lang="hr-HR" sz="8000" dirty="0"/>
              <a:t>Život od </a:t>
            </a:r>
            <a:r>
              <a:rPr lang="hr-HR" sz="8000" dirty="0" err="1"/>
              <a:t>mlikaric</a:t>
            </a:r>
            <a:r>
              <a:rPr lang="hr-HR" sz="8000" dirty="0"/>
              <a:t> </a:t>
            </a:r>
            <a:r>
              <a:rPr lang="hr-HR" sz="8000" dirty="0" err="1"/>
              <a:t>bil</a:t>
            </a:r>
            <a:r>
              <a:rPr lang="hr-HR" sz="8000" dirty="0"/>
              <a:t> je jako težak. Morale su stajat rano sako jutro, da bi pomuzle krave i mogle </a:t>
            </a:r>
            <a:r>
              <a:rPr lang="hr-HR" sz="8000" dirty="0" err="1"/>
              <a:t>poć</a:t>
            </a:r>
            <a:r>
              <a:rPr lang="hr-HR" sz="8000" dirty="0"/>
              <a:t> još prvo Sunca  za Riku. Morale su na </a:t>
            </a:r>
            <a:r>
              <a:rPr lang="hr-HR" sz="8000" dirty="0" err="1"/>
              <a:t>hrbatih</a:t>
            </a:r>
            <a:r>
              <a:rPr lang="hr-HR" sz="8000" dirty="0"/>
              <a:t> i </a:t>
            </a:r>
            <a:r>
              <a:rPr lang="hr-HR" sz="8000" dirty="0" err="1"/>
              <a:t>va</a:t>
            </a:r>
            <a:r>
              <a:rPr lang="hr-HR" sz="8000" dirty="0"/>
              <a:t> </a:t>
            </a:r>
            <a:r>
              <a:rPr lang="hr-HR" sz="8000" dirty="0" err="1"/>
              <a:t>rukami</a:t>
            </a:r>
            <a:r>
              <a:rPr lang="hr-HR" sz="8000" dirty="0"/>
              <a:t> nosit puno </a:t>
            </a:r>
            <a:r>
              <a:rPr lang="hr-HR" sz="8000" dirty="0" err="1"/>
              <a:t>litar</a:t>
            </a:r>
            <a:r>
              <a:rPr lang="hr-HR" sz="8000" dirty="0"/>
              <a:t> </a:t>
            </a:r>
            <a:r>
              <a:rPr lang="hr-HR" sz="8000" dirty="0" err="1"/>
              <a:t>mlika</a:t>
            </a:r>
            <a:r>
              <a:rPr lang="hr-HR" sz="8000" dirty="0"/>
              <a:t>. Ali danas više ni </a:t>
            </a:r>
            <a:r>
              <a:rPr lang="hr-HR" sz="8000" dirty="0" err="1"/>
              <a:t>mlikaric</a:t>
            </a:r>
            <a:r>
              <a:rPr lang="hr-HR" sz="8000" dirty="0"/>
              <a:t> med </a:t>
            </a:r>
            <a:r>
              <a:rPr lang="hr-HR" sz="8000" dirty="0" err="1"/>
              <a:t>nami</a:t>
            </a:r>
            <a:r>
              <a:rPr lang="hr-HR" sz="8000" dirty="0"/>
              <a:t>. Jedino čaj </a:t>
            </a:r>
            <a:r>
              <a:rPr lang="hr-HR" sz="8000" dirty="0" err="1"/>
              <a:t>njimi</a:t>
            </a:r>
            <a:r>
              <a:rPr lang="hr-HR" sz="8000" dirty="0"/>
              <a:t> </a:t>
            </a:r>
            <a:r>
              <a:rPr lang="hr-HR" sz="8000" dirty="0" err="1"/>
              <a:t>va</a:t>
            </a:r>
            <a:r>
              <a:rPr lang="hr-HR" sz="8000" dirty="0"/>
              <a:t> spomen ostalo, su kipi </a:t>
            </a:r>
            <a:r>
              <a:rPr lang="hr-HR" sz="8000" dirty="0" err="1"/>
              <a:t>Vriki</a:t>
            </a:r>
            <a:r>
              <a:rPr lang="hr-HR" sz="8000" dirty="0"/>
              <a:t> i </a:t>
            </a:r>
            <a:r>
              <a:rPr lang="hr-HR" sz="8000" dirty="0" err="1"/>
              <a:t>va</a:t>
            </a:r>
            <a:r>
              <a:rPr lang="hr-HR" sz="8000" dirty="0"/>
              <a:t> </a:t>
            </a:r>
            <a:r>
              <a:rPr lang="hr-HR" sz="8000" dirty="0" err="1"/>
              <a:t>Dražicah</a:t>
            </a:r>
            <a:r>
              <a:rPr lang="hr-HR" sz="8000" dirty="0"/>
              <a:t>. </a:t>
            </a:r>
            <a:endParaRPr lang="hr-HR" sz="8000" dirty="0" smtClean="0"/>
          </a:p>
          <a:p>
            <a:pPr marL="0" indent="0" algn="ctr">
              <a:buNone/>
            </a:pPr>
            <a:endParaRPr lang="hr-HR" sz="8000" dirty="0"/>
          </a:p>
          <a:p>
            <a:pPr marL="0" indent="0" algn="ctr">
              <a:buNone/>
            </a:pPr>
            <a:r>
              <a:rPr lang="hr-HR" sz="9600" dirty="0"/>
              <a:t>Ana </a:t>
            </a:r>
            <a:r>
              <a:rPr lang="hr-HR" sz="9600" dirty="0" err="1" smtClean="0"/>
              <a:t>Pavlić</a:t>
            </a:r>
            <a:endParaRPr lang="hr-HR" sz="9600" dirty="0"/>
          </a:p>
          <a:p>
            <a:pPr marL="0" indent="0" algn="ctr">
              <a:buNone/>
            </a:pPr>
            <a:r>
              <a:rPr lang="hr-HR" sz="8000" dirty="0"/>
              <a:t> 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6187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Mlikarice</a:t>
            </a:r>
            <a:r>
              <a:rPr lang="hr-HR" dirty="0" smtClean="0"/>
              <a:t>, 2.c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hr-HR" b="1" dirty="0"/>
              <a:t>MLIKARICA</a:t>
            </a:r>
            <a:endParaRPr lang="hr-HR" dirty="0"/>
          </a:p>
          <a:p>
            <a:pPr marL="0" indent="0" algn="ctr">
              <a:buNone/>
            </a:pPr>
            <a:r>
              <a:rPr lang="hr-HR" dirty="0" err="1"/>
              <a:t>Mlikarica</a:t>
            </a:r>
            <a:r>
              <a:rPr lang="hr-HR" dirty="0"/>
              <a:t> težak teret na leđima nosi</a:t>
            </a:r>
          </a:p>
          <a:p>
            <a:pPr marL="0" indent="0" algn="ctr">
              <a:buNone/>
            </a:pPr>
            <a:r>
              <a:rPr lang="hr-HR" dirty="0"/>
              <a:t>po mrazu i po rosi. </a:t>
            </a:r>
          </a:p>
          <a:p>
            <a:pPr marL="0" indent="0" algn="ctr">
              <a:buNone/>
            </a:pPr>
            <a:r>
              <a:rPr lang="hr-HR" dirty="0"/>
              <a:t>Litre mlijeka svakog dana proda ona</a:t>
            </a:r>
          </a:p>
          <a:p>
            <a:pPr marL="0" indent="0" algn="ctr">
              <a:buNone/>
            </a:pPr>
            <a:r>
              <a:rPr lang="hr-HR" dirty="0"/>
              <a:t>i sve to radi sama. </a:t>
            </a:r>
          </a:p>
          <a:p>
            <a:pPr marL="0" indent="0" algn="ctr">
              <a:buNone/>
            </a:pPr>
            <a:r>
              <a:rPr lang="hr-HR" dirty="0"/>
              <a:t>Budi se rano i to svakog dana</a:t>
            </a:r>
          </a:p>
          <a:p>
            <a:pPr marL="0" indent="0" algn="ctr">
              <a:buNone/>
            </a:pPr>
            <a:r>
              <a:rPr lang="hr-HR" dirty="0"/>
              <a:t>kako bi za obitelj novac zaradila</a:t>
            </a:r>
            <a:r>
              <a:rPr lang="hr-HR" dirty="0" smtClean="0"/>
              <a:t>.</a:t>
            </a:r>
          </a:p>
          <a:p>
            <a:pPr marL="0" indent="0" algn="ctr">
              <a:buNone/>
            </a:pPr>
            <a:endParaRPr lang="hr-HR" dirty="0"/>
          </a:p>
          <a:p>
            <a:pPr marL="0" indent="0" algn="ctr">
              <a:buNone/>
            </a:pPr>
            <a:r>
              <a:rPr lang="hr-HR" sz="2800" dirty="0"/>
              <a:t>Eva </a:t>
            </a:r>
            <a:r>
              <a:rPr lang="hr-HR" sz="2800" dirty="0" smtClean="0"/>
              <a:t>Vukelić</a:t>
            </a:r>
            <a:endParaRPr lang="hr-HR" sz="2800" dirty="0"/>
          </a:p>
          <a:p>
            <a:pPr marL="0" indent="0">
              <a:buNone/>
            </a:pPr>
            <a:r>
              <a:rPr lang="hr-HR" dirty="0"/>
              <a:t> 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hr-HR" b="1" dirty="0"/>
              <a:t>MLIKARICE</a:t>
            </a:r>
            <a:endParaRPr lang="hr-HR" dirty="0"/>
          </a:p>
          <a:p>
            <a:pPr marL="0" indent="0" algn="ctr">
              <a:buNone/>
            </a:pPr>
            <a:r>
              <a:rPr lang="hr-HR" dirty="0"/>
              <a:t>Budile su se jako rano i muzle krave,</a:t>
            </a:r>
          </a:p>
          <a:p>
            <a:pPr marL="0" indent="0" algn="ctr">
              <a:buNone/>
            </a:pPr>
            <a:r>
              <a:rPr lang="hr-HR" dirty="0"/>
              <a:t>bile su to ženske prave. </a:t>
            </a:r>
          </a:p>
          <a:p>
            <a:pPr marL="0" indent="0" algn="ctr">
              <a:buNone/>
            </a:pPr>
            <a:r>
              <a:rPr lang="hr-HR" dirty="0"/>
              <a:t>Late </a:t>
            </a:r>
            <a:r>
              <a:rPr lang="hr-HR" dirty="0" err="1"/>
              <a:t>mlika</a:t>
            </a:r>
            <a:r>
              <a:rPr lang="hr-HR" dirty="0"/>
              <a:t> </a:t>
            </a:r>
            <a:r>
              <a:rPr lang="hr-HR" dirty="0" err="1"/>
              <a:t>ke</a:t>
            </a:r>
            <a:r>
              <a:rPr lang="hr-HR" dirty="0"/>
              <a:t> su na </a:t>
            </a:r>
            <a:r>
              <a:rPr lang="hr-HR" dirty="0" err="1"/>
              <a:t>hrbatu</a:t>
            </a:r>
            <a:r>
              <a:rPr lang="hr-HR" dirty="0"/>
              <a:t> nosile,</a:t>
            </a:r>
          </a:p>
          <a:p>
            <a:pPr marL="0" indent="0" algn="ctr">
              <a:buNone/>
            </a:pPr>
            <a:r>
              <a:rPr lang="hr-HR" dirty="0"/>
              <a:t>su </a:t>
            </a:r>
            <a:r>
              <a:rPr lang="hr-HR" dirty="0" err="1"/>
              <a:t>njin</a:t>
            </a:r>
            <a:r>
              <a:rPr lang="hr-HR" dirty="0"/>
              <a:t> </a:t>
            </a:r>
            <a:r>
              <a:rPr lang="hr-HR" dirty="0" err="1"/>
              <a:t>kot</a:t>
            </a:r>
            <a:r>
              <a:rPr lang="hr-HR" dirty="0"/>
              <a:t> pravi Nil bile. </a:t>
            </a:r>
          </a:p>
          <a:p>
            <a:pPr marL="0" indent="0" algn="ctr">
              <a:buNone/>
            </a:pPr>
            <a:r>
              <a:rPr lang="hr-HR" dirty="0"/>
              <a:t>Težak život </a:t>
            </a:r>
            <a:r>
              <a:rPr lang="hr-HR" dirty="0" err="1"/>
              <a:t>mlikaričin</a:t>
            </a:r>
            <a:r>
              <a:rPr lang="hr-HR" dirty="0"/>
              <a:t> je </a:t>
            </a:r>
            <a:r>
              <a:rPr lang="hr-HR" dirty="0" err="1"/>
              <a:t>bil</a:t>
            </a:r>
            <a:r>
              <a:rPr lang="hr-HR" dirty="0"/>
              <a:t>, </a:t>
            </a:r>
          </a:p>
          <a:p>
            <a:pPr marL="0" indent="0" algn="ctr">
              <a:buNone/>
            </a:pPr>
            <a:r>
              <a:rPr lang="hr-HR" dirty="0"/>
              <a:t>ali njoj </a:t>
            </a:r>
            <a:r>
              <a:rPr lang="hr-HR" dirty="0" err="1"/>
              <a:t>sej</a:t>
            </a:r>
            <a:r>
              <a:rPr lang="hr-HR" dirty="0"/>
              <a:t> </a:t>
            </a:r>
            <a:r>
              <a:rPr lang="hr-HR" dirty="0" err="1"/>
              <a:t>splatil</a:t>
            </a:r>
            <a:r>
              <a:rPr lang="hr-HR" dirty="0" smtClean="0"/>
              <a:t>.</a:t>
            </a:r>
          </a:p>
          <a:p>
            <a:pPr marL="0" indent="0" algn="ctr">
              <a:buNone/>
            </a:pPr>
            <a:endParaRPr lang="hr-HR" dirty="0"/>
          </a:p>
          <a:p>
            <a:pPr marL="0" indent="0" algn="ctr">
              <a:buNone/>
            </a:pPr>
            <a:r>
              <a:rPr lang="hr-HR" sz="2600" dirty="0"/>
              <a:t>Jakov </a:t>
            </a:r>
            <a:r>
              <a:rPr lang="hr-HR" sz="2600" dirty="0" smtClean="0"/>
              <a:t>Rak</a:t>
            </a:r>
            <a:endParaRPr lang="hr-HR" sz="2600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9260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 </a:t>
            </a:r>
            <a:r>
              <a:rPr lang="hr-HR" dirty="0" err="1" smtClean="0"/>
              <a:t>mlikaričinon</a:t>
            </a:r>
            <a:r>
              <a:rPr lang="hr-HR" dirty="0" smtClean="0"/>
              <a:t> putu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2239963"/>
            <a:ext cx="2907506" cy="3876675"/>
          </a:xfrm>
        </p:spPr>
      </p:pic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hr-HR" sz="2800" dirty="0" smtClean="0"/>
              <a:t>Krajem drugoga </a:t>
            </a:r>
            <a:r>
              <a:rPr lang="hr-HR" sz="2800" dirty="0" err="1" smtClean="0"/>
              <a:t>miseca</a:t>
            </a:r>
            <a:r>
              <a:rPr lang="hr-HR" sz="2800" dirty="0" smtClean="0"/>
              <a:t>, mi </a:t>
            </a:r>
            <a:r>
              <a:rPr lang="hr-HR" sz="2800" dirty="0" err="1" smtClean="0"/>
              <a:t>ki</a:t>
            </a:r>
            <a:r>
              <a:rPr lang="hr-HR" sz="2800" dirty="0" smtClean="0"/>
              <a:t> </a:t>
            </a:r>
            <a:r>
              <a:rPr lang="hr-HR" sz="2800" dirty="0" err="1" smtClean="0"/>
              <a:t>gremo</a:t>
            </a:r>
            <a:r>
              <a:rPr lang="hr-HR" sz="2800" dirty="0" smtClean="0"/>
              <a:t> na čakavsku grupu i dodatnu nastavu bili smo na </a:t>
            </a:r>
            <a:r>
              <a:rPr lang="hr-HR" sz="2800" dirty="0" err="1" smtClean="0"/>
              <a:t>mlikaričinon</a:t>
            </a:r>
            <a:r>
              <a:rPr lang="hr-HR" sz="2800" dirty="0" smtClean="0"/>
              <a:t>  putu. Teli smo </a:t>
            </a:r>
            <a:r>
              <a:rPr lang="hr-HR" sz="2800" dirty="0" err="1" smtClean="0"/>
              <a:t>videt</a:t>
            </a:r>
            <a:r>
              <a:rPr lang="hr-HR" sz="2800" dirty="0" smtClean="0"/>
              <a:t> kuda su z </a:t>
            </a:r>
            <a:r>
              <a:rPr lang="hr-HR" sz="2800" dirty="0" err="1" smtClean="0"/>
              <a:t>mlikon</a:t>
            </a:r>
            <a:r>
              <a:rPr lang="hr-HR" sz="2800" dirty="0" smtClean="0"/>
              <a:t> hodile naše </a:t>
            </a:r>
            <a:r>
              <a:rPr lang="hr-HR" sz="2800" dirty="0" err="1" smtClean="0"/>
              <a:t>pranone</a:t>
            </a:r>
            <a:r>
              <a:rPr lang="hr-HR" sz="2800" dirty="0" smtClean="0"/>
              <a:t> </a:t>
            </a:r>
            <a:r>
              <a:rPr lang="hr-HR" sz="2800" dirty="0" err="1" smtClean="0"/>
              <a:t>mlikarice</a:t>
            </a:r>
            <a:r>
              <a:rPr lang="hr-HR" sz="2800" dirty="0" smtClean="0"/>
              <a:t>.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21956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 </a:t>
            </a:r>
            <a:r>
              <a:rPr lang="hr-HR" dirty="0" err="1" smtClean="0"/>
              <a:t>mlikaričinon</a:t>
            </a:r>
            <a:r>
              <a:rPr lang="hr-HR" dirty="0" smtClean="0"/>
              <a:t> putu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2239963"/>
            <a:ext cx="2907506" cy="3876675"/>
          </a:xfrm>
        </p:spPr>
      </p:pic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r-HR" sz="2800" dirty="0" smtClean="0"/>
              <a:t>Mi smo prošli samo </a:t>
            </a:r>
            <a:r>
              <a:rPr lang="hr-HR" sz="2800" dirty="0" err="1" smtClean="0"/>
              <a:t>mal</a:t>
            </a:r>
            <a:r>
              <a:rPr lang="hr-HR" sz="2800" dirty="0" smtClean="0"/>
              <a:t> </a:t>
            </a:r>
            <a:r>
              <a:rPr lang="hr-HR" sz="2800" dirty="0" err="1" smtClean="0"/>
              <a:t>del</a:t>
            </a:r>
            <a:r>
              <a:rPr lang="hr-HR" sz="2800" dirty="0" smtClean="0"/>
              <a:t> puta </a:t>
            </a:r>
            <a:r>
              <a:rPr lang="hr-HR" sz="2800" dirty="0" err="1" smtClean="0"/>
              <a:t>čez</a:t>
            </a:r>
            <a:r>
              <a:rPr lang="hr-HR" sz="2800" dirty="0" smtClean="0"/>
              <a:t> Rebru i </a:t>
            </a:r>
            <a:r>
              <a:rPr lang="hr-HR" sz="2800" dirty="0" err="1" smtClean="0"/>
              <a:t>videli</a:t>
            </a:r>
            <a:r>
              <a:rPr lang="hr-HR" sz="2800" dirty="0" smtClean="0"/>
              <a:t> smo da </a:t>
            </a:r>
            <a:r>
              <a:rPr lang="hr-HR" sz="2800" dirty="0" err="1" smtClean="0"/>
              <a:t>njin</a:t>
            </a:r>
            <a:r>
              <a:rPr lang="hr-HR" sz="2800" dirty="0" smtClean="0"/>
              <a:t> ni bilo lako.</a:t>
            </a:r>
          </a:p>
          <a:p>
            <a:endParaRPr lang="hr-HR" dirty="0"/>
          </a:p>
          <a:p>
            <a:pPr lvl="1" algn="ctr"/>
            <a:r>
              <a:rPr lang="hr-HR" dirty="0" smtClean="0"/>
              <a:t>Čakavska grupa i dodatna nastava 4.a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4149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 </a:t>
            </a:r>
            <a:r>
              <a:rPr lang="hr-HR" dirty="0" err="1" smtClean="0"/>
              <a:t>mlikaričinon</a:t>
            </a:r>
            <a:r>
              <a:rPr lang="hr-HR" dirty="0" smtClean="0"/>
              <a:t> putu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2239963"/>
            <a:ext cx="2907506" cy="3876675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097" y="2239963"/>
            <a:ext cx="2907506" cy="3876675"/>
          </a:xfrm>
        </p:spPr>
      </p:pic>
    </p:spTree>
    <p:extLst>
      <p:ext uri="{BB962C8B-B14F-4D97-AF65-F5344CB8AC3E}">
        <p14:creationId xmlns:p14="http://schemas.microsoft.com/office/powerpoint/2010/main" val="100295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dirty="0" smtClean="0"/>
              <a:t>Igra </a:t>
            </a:r>
            <a:r>
              <a:rPr lang="hr-HR" sz="4000" dirty="0" err="1" smtClean="0"/>
              <a:t>Mlikaričin</a:t>
            </a:r>
            <a:r>
              <a:rPr lang="hr-HR" sz="4000" dirty="0" smtClean="0"/>
              <a:t> put</a:t>
            </a:r>
            <a:br>
              <a:rPr lang="hr-HR" sz="4000" dirty="0" smtClean="0"/>
            </a:br>
            <a:r>
              <a:rPr lang="hr-HR" sz="4000" dirty="0" smtClean="0"/>
              <a:t>Mala škola glagoljice</a:t>
            </a:r>
            <a:endParaRPr lang="hr-HR" sz="40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108524"/>
            <a:ext cx="3803650" cy="2139553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108524"/>
            <a:ext cx="3803650" cy="2139553"/>
          </a:xfrm>
        </p:spPr>
      </p:pic>
    </p:spTree>
    <p:extLst>
      <p:ext uri="{BB962C8B-B14F-4D97-AF65-F5344CB8AC3E}">
        <p14:creationId xmlns:p14="http://schemas.microsoft.com/office/powerpoint/2010/main" val="38042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800" dirty="0" smtClean="0"/>
              <a:t>Mirisni </a:t>
            </a:r>
            <a:r>
              <a:rPr lang="hr-HR" sz="4800" dirty="0" err="1" smtClean="0"/>
              <a:t>mlikaričin</a:t>
            </a:r>
            <a:r>
              <a:rPr lang="hr-HR" sz="4800" dirty="0" smtClean="0"/>
              <a:t> put</a:t>
            </a:r>
            <a:br>
              <a:rPr lang="hr-HR" sz="4800" dirty="0" smtClean="0"/>
            </a:br>
            <a:r>
              <a:rPr lang="hr-HR" sz="4800" dirty="0" smtClean="0"/>
              <a:t>3. a, 3.b i 3.c</a:t>
            </a:r>
            <a:endParaRPr lang="hr-HR" sz="48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51932"/>
            <a:ext cx="3803650" cy="2852737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51932"/>
            <a:ext cx="3803650" cy="2852737"/>
          </a:xfrm>
        </p:spPr>
      </p:pic>
    </p:spTree>
    <p:extLst>
      <p:ext uri="{BB962C8B-B14F-4D97-AF65-F5344CB8AC3E}">
        <p14:creationId xmlns:p14="http://schemas.microsoft.com/office/powerpoint/2010/main" val="10698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600" dirty="0" smtClean="0"/>
              <a:t>Ljekovito bilje grobničkih pašnjaka</a:t>
            </a:r>
            <a:br>
              <a:rPr lang="hr-HR" sz="3600" dirty="0" smtClean="0"/>
            </a:br>
            <a:r>
              <a:rPr lang="hr-HR" sz="3600" dirty="0" smtClean="0"/>
              <a:t>3.a, 3.b i 3.c</a:t>
            </a:r>
            <a:endParaRPr lang="hr-HR" sz="36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51932"/>
            <a:ext cx="3803650" cy="2852737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153779"/>
            <a:ext cx="3803650" cy="2049043"/>
          </a:xfrm>
        </p:spPr>
      </p:pic>
    </p:spTree>
    <p:extLst>
      <p:ext uri="{BB962C8B-B14F-4D97-AF65-F5344CB8AC3E}">
        <p14:creationId xmlns:p14="http://schemas.microsoft.com/office/powerpoint/2010/main" val="191805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dirty="0" smtClean="0"/>
              <a:t>Život </a:t>
            </a:r>
            <a:r>
              <a:rPr lang="hr-HR" sz="4000" dirty="0" err="1" smtClean="0"/>
              <a:t>mlikarice</a:t>
            </a:r>
            <a:r>
              <a:rPr lang="hr-HR" sz="4000" dirty="0" smtClean="0"/>
              <a:t> u </a:t>
            </a:r>
            <a:r>
              <a:rPr lang="hr-HR" sz="4000" dirty="0" err="1" smtClean="0"/>
              <a:t>povedajki</a:t>
            </a:r>
            <a:r>
              <a:rPr lang="hr-HR" sz="4000" dirty="0" smtClean="0"/>
              <a:t> </a:t>
            </a:r>
            <a:br>
              <a:rPr lang="hr-HR" sz="4000" dirty="0" smtClean="0"/>
            </a:br>
            <a:r>
              <a:rPr lang="hr-HR" sz="4000" dirty="0"/>
              <a:t>I</a:t>
            </a:r>
            <a:r>
              <a:rPr lang="hr-HR" sz="4000" dirty="0" smtClean="0"/>
              <a:t>vana Brdara Grobničkog</a:t>
            </a:r>
            <a:endParaRPr lang="hr-HR" sz="4000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3200" dirty="0" smtClean="0"/>
              <a:t>Una </a:t>
            </a:r>
            <a:r>
              <a:rPr lang="hr-HR" sz="3200" dirty="0" err="1" smtClean="0"/>
              <a:t>Žeželić</a:t>
            </a:r>
            <a:r>
              <a:rPr lang="hr-HR" sz="3200" dirty="0" smtClean="0"/>
              <a:t>, 4.b</a:t>
            </a:r>
            <a:endParaRPr lang="hr-HR" sz="3200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66" y="2947988"/>
            <a:ext cx="2378868" cy="3171825"/>
          </a:xfrm>
        </p:spPr>
      </p:pic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hr-HR" sz="3200" dirty="0" err="1" smtClean="0"/>
              <a:t>Mlikarica</a:t>
            </a:r>
            <a:r>
              <a:rPr lang="hr-HR" sz="3200" dirty="0" smtClean="0"/>
              <a:t> Kata</a:t>
            </a:r>
            <a:endParaRPr lang="hr-HR" sz="3200" dirty="0"/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828" y="2944813"/>
            <a:ext cx="2378868" cy="3171825"/>
          </a:xfrm>
        </p:spPr>
      </p:pic>
    </p:spTree>
    <p:extLst>
      <p:ext uri="{BB962C8B-B14F-4D97-AF65-F5344CB8AC3E}">
        <p14:creationId xmlns:p14="http://schemas.microsoft.com/office/powerpoint/2010/main" val="428453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dirty="0" smtClean="0"/>
              <a:t>Život </a:t>
            </a:r>
            <a:r>
              <a:rPr lang="hr-HR" sz="4000" dirty="0" err="1" smtClean="0"/>
              <a:t>mlikarica</a:t>
            </a:r>
            <a:r>
              <a:rPr lang="hr-HR" sz="4000" dirty="0" smtClean="0"/>
              <a:t/>
            </a:r>
            <a:br>
              <a:rPr lang="hr-HR" sz="4000" dirty="0" smtClean="0"/>
            </a:br>
            <a:r>
              <a:rPr lang="hr-HR" sz="4000" dirty="0" smtClean="0"/>
              <a:t>Kazalište sjena</a:t>
            </a:r>
            <a:endParaRPr lang="hr-HR" sz="40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44778"/>
            <a:ext cx="3803650" cy="3867044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097" y="2239963"/>
            <a:ext cx="2907506" cy="3876675"/>
          </a:xfrm>
        </p:spPr>
      </p:pic>
    </p:spTree>
    <p:extLst>
      <p:ext uri="{BB962C8B-B14F-4D97-AF65-F5344CB8AC3E}">
        <p14:creationId xmlns:p14="http://schemas.microsoft.com/office/powerpoint/2010/main" val="5800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Moja nona </a:t>
            </a:r>
            <a:r>
              <a:rPr lang="hr-HR" dirty="0" err="1" smtClean="0"/>
              <a:t>mlikarica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76475"/>
            <a:ext cx="3803650" cy="3803650"/>
          </a:xfrm>
        </p:spPr>
      </p:pic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sz="2800" dirty="0"/>
              <a:t>Čuda let već </a:t>
            </a:r>
            <a:r>
              <a:rPr lang="hr-HR" sz="2800" dirty="0" err="1"/>
              <a:t>naslišan</a:t>
            </a:r>
            <a:r>
              <a:rPr lang="hr-HR" sz="2800" dirty="0"/>
              <a:t> </a:t>
            </a:r>
            <a:r>
              <a:rPr lang="hr-HR" sz="2800" dirty="0" err="1"/>
              <a:t>štorije</a:t>
            </a:r>
            <a:r>
              <a:rPr lang="hr-HR" sz="2800" dirty="0"/>
              <a:t> o </a:t>
            </a:r>
            <a:r>
              <a:rPr lang="hr-HR" sz="2800" dirty="0" err="1"/>
              <a:t>gromiškimi</a:t>
            </a:r>
            <a:r>
              <a:rPr lang="hr-HR" sz="2800" dirty="0"/>
              <a:t> </a:t>
            </a:r>
            <a:r>
              <a:rPr lang="hr-HR" sz="2800" dirty="0" err="1"/>
              <a:t>mlikaricami</a:t>
            </a:r>
            <a:r>
              <a:rPr lang="hr-HR" sz="2800" dirty="0"/>
              <a:t>. Se su to lipe priče o tomu kako su nosile </a:t>
            </a:r>
            <a:r>
              <a:rPr lang="hr-HR" sz="2800" dirty="0" err="1"/>
              <a:t>mliko</a:t>
            </a:r>
            <a:r>
              <a:rPr lang="hr-HR" sz="2800" dirty="0"/>
              <a:t> v Riku, </a:t>
            </a:r>
            <a:r>
              <a:rPr lang="hr-HR" sz="2800" dirty="0" err="1"/>
              <a:t>najveć</a:t>
            </a:r>
            <a:r>
              <a:rPr lang="hr-HR" sz="2800" dirty="0"/>
              <a:t>  </a:t>
            </a:r>
            <a:r>
              <a:rPr lang="hr-HR" sz="2800" dirty="0" err="1"/>
              <a:t>hodeć</a:t>
            </a:r>
            <a:r>
              <a:rPr lang="hr-HR" sz="2800" dirty="0"/>
              <a:t>, rano rano kad još ni </a:t>
            </a:r>
            <a:r>
              <a:rPr lang="hr-HR" sz="2800" dirty="0" err="1"/>
              <a:t>petehi</a:t>
            </a:r>
            <a:r>
              <a:rPr lang="hr-HR" sz="2800" dirty="0"/>
              <a:t> nisu kukurikali.</a:t>
            </a:r>
          </a:p>
          <a:p>
            <a:pPr marL="0" indent="0">
              <a:buNone/>
            </a:pPr>
            <a:r>
              <a:rPr lang="hr-HR" sz="2800" dirty="0" err="1"/>
              <a:t>Sej</a:t>
            </a:r>
            <a:r>
              <a:rPr lang="hr-HR" sz="2800" dirty="0"/>
              <a:t> to </a:t>
            </a:r>
            <a:r>
              <a:rPr lang="hr-HR" sz="2800" dirty="0" smtClean="0"/>
              <a:t>istina</a:t>
            </a:r>
            <a:r>
              <a:rPr lang="hr-HR" dirty="0" smtClean="0"/>
              <a:t>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7417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sz="3200" dirty="0" smtClean="0"/>
              <a:t>Slikovnica o </a:t>
            </a:r>
            <a:r>
              <a:rPr lang="hr-HR" sz="3200" dirty="0" err="1" smtClean="0"/>
              <a:t>mlikarici</a:t>
            </a:r>
            <a:r>
              <a:rPr lang="hr-HR" sz="3200" dirty="0" smtClean="0"/>
              <a:t> učenika 1.c na stihove učenika čakavske grupe 4.a</a:t>
            </a:r>
            <a:endParaRPr lang="hr-HR" sz="32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10" y="2239963"/>
            <a:ext cx="2728030" cy="3876675"/>
          </a:xfrm>
        </p:spPr>
      </p:pic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hr-HR" sz="2800" b="1" dirty="0" smtClean="0"/>
              <a:t>MLIKARICA</a:t>
            </a:r>
            <a:endParaRPr lang="hr-HR" sz="2800" b="1" dirty="0"/>
          </a:p>
          <a:p>
            <a:pPr marL="0" indent="0" algn="ctr">
              <a:buNone/>
            </a:pPr>
            <a:r>
              <a:rPr lang="hr-HR" dirty="0"/>
              <a:t> </a:t>
            </a:r>
          </a:p>
          <a:p>
            <a:pPr marL="0" indent="0" algn="ctr">
              <a:buNone/>
            </a:pPr>
            <a:r>
              <a:rPr lang="hr-HR" dirty="0"/>
              <a:t>MLIKARICA J</a:t>
            </a:r>
          </a:p>
          <a:p>
            <a:pPr marL="0" indent="0" algn="ctr">
              <a:buNone/>
            </a:pPr>
            <a:r>
              <a:rPr lang="hr-HR" dirty="0"/>
              <a:t>MOJA NONA BILA,</a:t>
            </a:r>
          </a:p>
          <a:p>
            <a:pPr marL="0" indent="0" algn="ctr">
              <a:buNone/>
            </a:pPr>
            <a:r>
              <a:rPr lang="hr-HR" dirty="0"/>
              <a:t>Z MLIKON JE DICU ODGOJILA.</a:t>
            </a:r>
          </a:p>
          <a:p>
            <a:pPr algn="ctr"/>
            <a:r>
              <a:rPr lang="hr-HR" dirty="0"/>
              <a:t> </a:t>
            </a:r>
          </a:p>
          <a:p>
            <a:pPr marL="0" indent="0" algn="ctr">
              <a:buNone/>
            </a:pPr>
            <a:r>
              <a:rPr lang="hr-HR" dirty="0"/>
              <a:t>I PO SUNCU, I PO DAŽJU,</a:t>
            </a:r>
          </a:p>
          <a:p>
            <a:pPr marL="0" indent="0" algn="ctr">
              <a:buNone/>
            </a:pPr>
            <a:r>
              <a:rPr lang="hr-HR" dirty="0"/>
              <a:t>I PO SNIGU, I PO BURI,</a:t>
            </a:r>
          </a:p>
          <a:p>
            <a:pPr marL="0" indent="0" algn="ctr">
              <a:buNone/>
            </a:pPr>
            <a:r>
              <a:rPr lang="hr-HR" dirty="0"/>
              <a:t>ONE SU ŠLE</a:t>
            </a:r>
            <a:r>
              <a:rPr lang="hr-HR" dirty="0" smtClean="0"/>
              <a:t>.</a:t>
            </a:r>
          </a:p>
          <a:p>
            <a:pPr marL="0" indent="0" algn="ctr">
              <a:buNone/>
            </a:pPr>
            <a:endParaRPr lang="hr-HR" dirty="0" smtClean="0"/>
          </a:p>
          <a:p>
            <a:pPr marL="0" indent="0" algn="ctr">
              <a:buNone/>
            </a:pPr>
            <a:r>
              <a:rPr lang="hr-HR" dirty="0" smtClean="0"/>
              <a:t>Mihael Petrović 3.c, tuš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9181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 smtClean="0"/>
              <a:t>GROBNIČKI HAIKU</a:t>
            </a:r>
            <a:endParaRPr lang="hr-HR" sz="28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52282"/>
            <a:ext cx="3803650" cy="2852037"/>
          </a:xfrm>
        </p:spPr>
      </p:pic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r-HR" dirty="0"/>
              <a:t>ONE SU HODILE</a:t>
            </a:r>
          </a:p>
          <a:p>
            <a:pPr marL="0" indent="0" algn="ctr">
              <a:buNone/>
            </a:pPr>
            <a:r>
              <a:rPr lang="hr-HR" dirty="0"/>
              <a:t>I NA HRBATU</a:t>
            </a:r>
          </a:p>
          <a:p>
            <a:pPr marL="0" indent="0" algn="ctr">
              <a:buNone/>
            </a:pPr>
            <a:r>
              <a:rPr lang="hr-HR" dirty="0" smtClean="0"/>
              <a:t>TEŠKO BRIME NOSILE.</a:t>
            </a:r>
          </a:p>
          <a:p>
            <a:pPr algn="ctr"/>
            <a:r>
              <a:rPr lang="hr-HR" dirty="0"/>
              <a:t> </a:t>
            </a:r>
          </a:p>
          <a:p>
            <a:pPr marL="0" indent="0" algn="ctr">
              <a:buNone/>
            </a:pPr>
            <a:r>
              <a:rPr lang="hr-HR" dirty="0"/>
              <a:t>RUBAC, HAJA, PAPUČE,</a:t>
            </a:r>
          </a:p>
          <a:p>
            <a:pPr marL="0" indent="0" algn="ctr">
              <a:buNone/>
            </a:pPr>
            <a:r>
              <a:rPr lang="hr-HR" dirty="0"/>
              <a:t>RUCAK, LATE I FERAL,</a:t>
            </a:r>
          </a:p>
          <a:p>
            <a:pPr marL="0" indent="0" algn="ctr">
              <a:buNone/>
            </a:pPr>
            <a:r>
              <a:rPr lang="hr-HR" dirty="0"/>
              <a:t>SE J TO MLIKARICA</a:t>
            </a:r>
            <a:r>
              <a:rPr lang="hr-HR" dirty="0" smtClean="0"/>
              <a:t>.</a:t>
            </a:r>
          </a:p>
          <a:p>
            <a:pPr marL="0" indent="0" algn="ctr">
              <a:buNone/>
            </a:pPr>
            <a:endParaRPr lang="hr-HR" dirty="0"/>
          </a:p>
          <a:p>
            <a:pPr marL="0" indent="0">
              <a:buNone/>
            </a:pPr>
            <a:r>
              <a:rPr lang="hr-HR" sz="2000" dirty="0" smtClean="0"/>
              <a:t>      Sara </a:t>
            </a:r>
            <a:r>
              <a:rPr lang="hr-HR" sz="2000" dirty="0" err="1" smtClean="0"/>
              <a:t>Holek</a:t>
            </a:r>
            <a:r>
              <a:rPr lang="hr-HR" sz="2000" dirty="0" smtClean="0"/>
              <a:t> 1.c, tempera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23989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 smtClean="0"/>
              <a:t>GROBNIČKI HAIKU</a:t>
            </a:r>
            <a:endParaRPr lang="hr-HR" sz="28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70177"/>
            <a:ext cx="3803650" cy="3216246"/>
          </a:xfrm>
        </p:spPr>
      </p:pic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hr-HR" dirty="0"/>
              <a:t>MLIKO, MASLO I FECA,</a:t>
            </a:r>
          </a:p>
          <a:p>
            <a:pPr marL="0" indent="0" algn="ctr">
              <a:buNone/>
            </a:pPr>
            <a:r>
              <a:rPr lang="hr-HR" dirty="0"/>
              <a:t>ŠPARKET I PADELA,</a:t>
            </a:r>
          </a:p>
          <a:p>
            <a:pPr marL="0" indent="0" algn="ctr">
              <a:buNone/>
            </a:pPr>
            <a:r>
              <a:rPr lang="hr-HR" dirty="0"/>
              <a:t>VRIDNA MLIKARICA.</a:t>
            </a:r>
          </a:p>
          <a:p>
            <a:pPr algn="ctr"/>
            <a:r>
              <a:rPr lang="hr-HR" dirty="0"/>
              <a:t> </a:t>
            </a:r>
          </a:p>
          <a:p>
            <a:pPr marL="0" indent="0" algn="ctr">
              <a:buNone/>
            </a:pPr>
            <a:r>
              <a:rPr lang="hr-HR" dirty="0"/>
              <a:t>NA HRBATU RUCAK,</a:t>
            </a:r>
          </a:p>
          <a:p>
            <a:pPr marL="0" indent="0" algn="ctr">
              <a:buNone/>
            </a:pPr>
            <a:r>
              <a:rPr lang="hr-HR" dirty="0"/>
              <a:t>VA RUKAH LATA I FERAL,</a:t>
            </a:r>
          </a:p>
          <a:p>
            <a:pPr marL="0" indent="0" algn="ctr">
              <a:buNone/>
            </a:pPr>
            <a:r>
              <a:rPr lang="hr-HR" dirty="0"/>
              <a:t>GRE MLIKARICA</a:t>
            </a:r>
            <a:r>
              <a:rPr lang="hr-HR" dirty="0" smtClean="0"/>
              <a:t>.</a:t>
            </a:r>
          </a:p>
          <a:p>
            <a:pPr marL="0" indent="0" algn="ctr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sz="2200" dirty="0" smtClean="0"/>
              <a:t>       Anja </a:t>
            </a:r>
            <a:r>
              <a:rPr lang="hr-HR" sz="2200" dirty="0" err="1" smtClean="0"/>
              <a:t>Gregić</a:t>
            </a:r>
            <a:r>
              <a:rPr lang="hr-HR" sz="2200" dirty="0" smtClean="0"/>
              <a:t> 1.c, tempera</a:t>
            </a:r>
            <a:endParaRPr lang="hr-HR" sz="2200" dirty="0"/>
          </a:p>
        </p:txBody>
      </p:sp>
    </p:spTree>
    <p:extLst>
      <p:ext uri="{BB962C8B-B14F-4D97-AF65-F5344CB8AC3E}">
        <p14:creationId xmlns:p14="http://schemas.microsoft.com/office/powerpoint/2010/main" val="315849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 smtClean="0"/>
              <a:t>GROBNIČKI HAIKU</a:t>
            </a:r>
            <a:endParaRPr lang="hr-HR" sz="28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52307"/>
            <a:ext cx="3803650" cy="2851986"/>
          </a:xfrm>
        </p:spPr>
      </p:pic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r-HR" dirty="0"/>
              <a:t>ŠKURO J,</a:t>
            </a:r>
          </a:p>
          <a:p>
            <a:pPr marL="0" indent="0" algn="ctr">
              <a:buNone/>
            </a:pPr>
            <a:r>
              <a:rPr lang="hr-HR" dirty="0"/>
              <a:t>MLIKARICA OPRĆENA</a:t>
            </a:r>
          </a:p>
          <a:p>
            <a:pPr marL="0" indent="0" algn="ctr">
              <a:buNone/>
            </a:pPr>
            <a:r>
              <a:rPr lang="hr-HR" dirty="0"/>
              <a:t>HODEĆ GRE V RIKU.</a:t>
            </a:r>
          </a:p>
          <a:p>
            <a:pPr algn="ctr"/>
            <a:r>
              <a:rPr lang="hr-HR" dirty="0"/>
              <a:t> </a:t>
            </a:r>
          </a:p>
          <a:p>
            <a:pPr marL="0" indent="0" algn="ctr">
              <a:buNone/>
            </a:pPr>
            <a:r>
              <a:rPr lang="hr-HR" dirty="0"/>
              <a:t>MLIKARICA J BILA</a:t>
            </a:r>
          </a:p>
          <a:p>
            <a:pPr marL="0" indent="0" algn="ctr">
              <a:buNone/>
            </a:pPr>
            <a:r>
              <a:rPr lang="hr-HR" dirty="0"/>
              <a:t>I MAT I ŽENA</a:t>
            </a:r>
          </a:p>
          <a:p>
            <a:pPr marL="0" indent="0" algn="ctr">
              <a:buNone/>
            </a:pPr>
            <a:r>
              <a:rPr lang="hr-HR" dirty="0"/>
              <a:t>I SUSEDA DOBRA</a:t>
            </a:r>
            <a:r>
              <a:rPr lang="hr-HR" dirty="0" smtClean="0"/>
              <a:t>.</a:t>
            </a:r>
          </a:p>
          <a:p>
            <a:pPr marL="0" indent="0" algn="ctr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sz="2000" dirty="0" smtClean="0"/>
              <a:t>      Marija Čuljat 1.c, tempera</a:t>
            </a:r>
            <a:endParaRPr lang="hr-HR" sz="2000" dirty="0"/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0233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 smtClean="0"/>
              <a:t>GROBNIČKI HAIKU</a:t>
            </a:r>
            <a:endParaRPr lang="hr-HR" sz="28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09388"/>
            <a:ext cx="3803650" cy="2937824"/>
          </a:xfrm>
        </p:spPr>
      </p:pic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hr-HR" dirty="0"/>
              <a:t>SIVI VLASI,</a:t>
            </a:r>
          </a:p>
          <a:p>
            <a:pPr marL="0" indent="0" algn="ctr">
              <a:buNone/>
            </a:pPr>
            <a:r>
              <a:rPr lang="hr-HR" dirty="0"/>
              <a:t>NAGRIŠPANO LICE,</a:t>
            </a:r>
          </a:p>
          <a:p>
            <a:pPr marL="0" indent="0" algn="ctr">
              <a:buNone/>
            </a:pPr>
            <a:r>
              <a:rPr lang="hr-HR" dirty="0"/>
              <a:t>SAMO OČI VAVIK ISTE, TEPLE.</a:t>
            </a:r>
          </a:p>
          <a:p>
            <a:pPr algn="ctr"/>
            <a:r>
              <a:rPr lang="hr-HR" dirty="0"/>
              <a:t> </a:t>
            </a:r>
          </a:p>
          <a:p>
            <a:pPr marL="0" indent="0" algn="ctr">
              <a:buNone/>
            </a:pPr>
            <a:r>
              <a:rPr lang="hr-HR" dirty="0"/>
              <a:t>ŠTALICA, KRAVICA,</a:t>
            </a:r>
          </a:p>
          <a:p>
            <a:pPr marL="0" indent="0" algn="ctr">
              <a:buNone/>
            </a:pPr>
            <a:r>
              <a:rPr lang="hr-HR" dirty="0"/>
              <a:t>KAMARA PUNA DICE,</a:t>
            </a:r>
          </a:p>
          <a:p>
            <a:pPr marL="0" indent="0" algn="ctr">
              <a:buNone/>
            </a:pPr>
            <a:r>
              <a:rPr lang="hr-HR" dirty="0"/>
              <a:t>MLIKARIČIN ŽIVOT</a:t>
            </a:r>
            <a:r>
              <a:rPr lang="hr-HR" dirty="0" smtClean="0"/>
              <a:t>.</a:t>
            </a:r>
          </a:p>
          <a:p>
            <a:pPr marL="0" indent="0" algn="ctr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sz="2200" dirty="0" smtClean="0"/>
              <a:t>      Vito </a:t>
            </a:r>
            <a:r>
              <a:rPr lang="hr-HR" sz="2200" dirty="0" err="1" smtClean="0"/>
              <a:t>Maurel</a:t>
            </a:r>
            <a:r>
              <a:rPr lang="hr-HR" sz="2200" dirty="0" smtClean="0"/>
              <a:t> 1.c, tempera</a:t>
            </a:r>
            <a:endParaRPr lang="hr-HR" sz="2200" dirty="0"/>
          </a:p>
          <a:p>
            <a:pPr marL="0" indent="0" algn="ctr">
              <a:buNone/>
            </a:pPr>
            <a:r>
              <a:rPr lang="hr-HR" sz="2200" dirty="0"/>
              <a:t> 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2336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hr-HR" sz="1800" b="1" dirty="0" smtClean="0"/>
              <a:t>LIKOVI</a:t>
            </a:r>
            <a:r>
              <a:rPr lang="hr-HR" sz="1800" dirty="0" smtClean="0"/>
              <a:t>: </a:t>
            </a:r>
            <a:r>
              <a:rPr lang="hr-HR" sz="1800" dirty="0" err="1" smtClean="0"/>
              <a:t>Pepa</a:t>
            </a:r>
            <a:r>
              <a:rPr lang="hr-HR" sz="1800" dirty="0" smtClean="0"/>
              <a:t>, Milica, Ružica, Marica, Kata, Rajko, Ivo.</a:t>
            </a:r>
          </a:p>
          <a:p>
            <a:pPr marL="0" indent="0">
              <a:buNone/>
            </a:pPr>
            <a:r>
              <a:rPr lang="hr-HR" sz="1800" dirty="0" smtClean="0"/>
              <a:t>(</a:t>
            </a:r>
            <a:r>
              <a:rPr lang="hr-HR" sz="1800" dirty="0"/>
              <a:t>Noć. </a:t>
            </a:r>
            <a:r>
              <a:rPr lang="hr-HR" sz="1800" dirty="0" err="1"/>
              <a:t>Mlikarice</a:t>
            </a:r>
            <a:r>
              <a:rPr lang="hr-HR" sz="1800" dirty="0"/>
              <a:t> se bude i pripremaju za odlazak u Rijeku.)</a:t>
            </a:r>
          </a:p>
          <a:p>
            <a:r>
              <a:rPr lang="hr-HR" sz="1800" b="1" dirty="0"/>
              <a:t>RUŽICA</a:t>
            </a:r>
            <a:r>
              <a:rPr lang="hr-HR" sz="1800" dirty="0"/>
              <a:t>: Već je </a:t>
            </a:r>
            <a:r>
              <a:rPr lang="hr-HR" sz="1800" dirty="0" err="1"/>
              <a:t>vrime</a:t>
            </a:r>
            <a:r>
              <a:rPr lang="hr-HR" sz="1800" dirty="0"/>
              <a:t>. </a:t>
            </a:r>
            <a:r>
              <a:rPr lang="hr-HR" sz="1800" dirty="0" err="1"/>
              <a:t>Moran</a:t>
            </a:r>
            <a:r>
              <a:rPr lang="hr-HR" sz="1800" dirty="0"/>
              <a:t> se </a:t>
            </a:r>
            <a:r>
              <a:rPr lang="hr-HR" sz="1800" dirty="0" err="1"/>
              <a:t>zbudit</a:t>
            </a:r>
            <a:r>
              <a:rPr lang="hr-HR" sz="1800" dirty="0"/>
              <a:t>. Danas </a:t>
            </a:r>
            <a:r>
              <a:rPr lang="hr-HR" sz="1800" dirty="0" err="1"/>
              <a:t>iman</a:t>
            </a:r>
            <a:r>
              <a:rPr lang="hr-HR" sz="1800" dirty="0"/>
              <a:t> jako puno </a:t>
            </a:r>
            <a:r>
              <a:rPr lang="hr-HR" sz="1800" dirty="0" err="1"/>
              <a:t>dela</a:t>
            </a:r>
            <a:r>
              <a:rPr lang="hr-HR" sz="1800" dirty="0"/>
              <a:t>.</a:t>
            </a:r>
          </a:p>
          <a:p>
            <a:r>
              <a:rPr lang="hr-HR" sz="1800" b="1" dirty="0"/>
              <a:t>PEPA</a:t>
            </a:r>
            <a:r>
              <a:rPr lang="hr-HR" sz="1800" dirty="0"/>
              <a:t> (kuca na </a:t>
            </a:r>
            <a:r>
              <a:rPr lang="hr-HR" sz="1800" dirty="0" err="1"/>
              <a:t>Ružičina</a:t>
            </a:r>
            <a:r>
              <a:rPr lang="hr-HR" sz="1800" dirty="0"/>
              <a:t> vrata.): Ružice kadi si? Si  gotova? Ala </a:t>
            </a:r>
            <a:r>
              <a:rPr lang="hr-HR" sz="1800" dirty="0" err="1"/>
              <a:t>gremo</a:t>
            </a:r>
            <a:r>
              <a:rPr lang="hr-HR" sz="1800" dirty="0"/>
              <a:t> v  Riku! </a:t>
            </a:r>
          </a:p>
          <a:p>
            <a:r>
              <a:rPr lang="hr-HR" sz="1800" b="1" dirty="0"/>
              <a:t>RUŽICA</a:t>
            </a:r>
            <a:r>
              <a:rPr lang="hr-HR" sz="1800" dirty="0"/>
              <a:t> : Tu san, evo me, vrag </a:t>
            </a:r>
            <a:r>
              <a:rPr lang="hr-HR" sz="1800" dirty="0" err="1"/>
              <a:t>zel</a:t>
            </a:r>
            <a:r>
              <a:rPr lang="hr-HR" sz="1800" dirty="0"/>
              <a:t> i </a:t>
            </a:r>
            <a:r>
              <a:rPr lang="hr-HR" sz="1800" dirty="0" err="1"/>
              <a:t>prišu</a:t>
            </a:r>
            <a:r>
              <a:rPr lang="hr-HR" sz="1800" dirty="0"/>
              <a:t>! Čekaj da obučen </a:t>
            </a:r>
            <a:r>
              <a:rPr lang="hr-HR" sz="1800" dirty="0" err="1"/>
              <a:t>kalcete</a:t>
            </a:r>
            <a:r>
              <a:rPr lang="hr-HR" sz="1800" dirty="0"/>
              <a:t>.</a:t>
            </a:r>
          </a:p>
          <a:p>
            <a:r>
              <a:rPr lang="hr-HR" sz="1800" b="1" dirty="0"/>
              <a:t>RUŽICA</a:t>
            </a:r>
            <a:r>
              <a:rPr lang="hr-HR" sz="1800" dirty="0"/>
              <a:t>: </a:t>
            </a:r>
            <a:r>
              <a:rPr lang="hr-HR" sz="1800" dirty="0" err="1"/>
              <a:t>Gremo</a:t>
            </a:r>
            <a:r>
              <a:rPr lang="hr-HR" sz="1800" dirty="0"/>
              <a:t> po Milicu! </a:t>
            </a:r>
          </a:p>
          <a:p>
            <a:pPr marL="0" indent="0">
              <a:buNone/>
            </a:pPr>
            <a:r>
              <a:rPr lang="hr-HR" sz="1800" dirty="0"/>
              <a:t>(Ružica i </a:t>
            </a:r>
            <a:r>
              <a:rPr lang="hr-HR" sz="1800" dirty="0" err="1"/>
              <a:t>Pepa</a:t>
            </a:r>
            <a:r>
              <a:rPr lang="hr-HR" sz="1800" dirty="0"/>
              <a:t> kucaju na Miličina vrata.) </a:t>
            </a:r>
          </a:p>
          <a:p>
            <a:r>
              <a:rPr lang="hr-HR" sz="1800" b="1" dirty="0" smtClean="0"/>
              <a:t>PEPA</a:t>
            </a:r>
            <a:r>
              <a:rPr lang="hr-HR" sz="1800" dirty="0" smtClean="0"/>
              <a:t>: Milice, ala </a:t>
            </a:r>
            <a:r>
              <a:rPr lang="hr-HR" sz="1800" dirty="0" err="1" smtClean="0"/>
              <a:t>greš</a:t>
            </a:r>
            <a:r>
              <a:rPr lang="hr-HR" sz="1800" dirty="0" smtClean="0"/>
              <a:t>?!.</a:t>
            </a:r>
          </a:p>
          <a:p>
            <a:r>
              <a:rPr lang="hr-HR" sz="1800" b="1" dirty="0" smtClean="0"/>
              <a:t>MILICA</a:t>
            </a:r>
            <a:r>
              <a:rPr lang="hr-HR" sz="1800" dirty="0"/>
              <a:t>: Evo me </a:t>
            </a:r>
            <a:r>
              <a:rPr lang="hr-HR" sz="1800" dirty="0" err="1"/>
              <a:t>vaje</a:t>
            </a:r>
            <a:r>
              <a:rPr lang="hr-HR" sz="1800" dirty="0"/>
              <a:t>.</a:t>
            </a:r>
          </a:p>
          <a:p>
            <a:r>
              <a:rPr lang="hr-HR" sz="1800" b="1" dirty="0"/>
              <a:t>RUŽICA</a:t>
            </a:r>
            <a:r>
              <a:rPr lang="hr-HR" sz="1800" dirty="0"/>
              <a:t>: Ala ćeš već jedanput.  </a:t>
            </a:r>
            <a:r>
              <a:rPr lang="hr-HR" sz="1800" dirty="0" err="1"/>
              <a:t>Jušto</a:t>
            </a:r>
            <a:r>
              <a:rPr lang="hr-HR" sz="1800" dirty="0"/>
              <a:t> će dan!</a:t>
            </a:r>
          </a:p>
          <a:p>
            <a:r>
              <a:rPr lang="hr-HR" sz="1800" b="1" dirty="0"/>
              <a:t>RUŽICA</a:t>
            </a:r>
            <a:r>
              <a:rPr lang="hr-HR" sz="1800" dirty="0"/>
              <a:t>: Još </a:t>
            </a:r>
            <a:r>
              <a:rPr lang="hr-HR" sz="1800" dirty="0" err="1"/>
              <a:t>moran</a:t>
            </a:r>
            <a:r>
              <a:rPr lang="hr-HR" sz="1800" dirty="0"/>
              <a:t> </a:t>
            </a:r>
            <a:r>
              <a:rPr lang="hr-HR" sz="1800" dirty="0" err="1"/>
              <a:t>videt</a:t>
            </a:r>
            <a:r>
              <a:rPr lang="hr-HR" sz="1800" dirty="0"/>
              <a:t> </a:t>
            </a:r>
            <a:r>
              <a:rPr lang="hr-HR" sz="1800" dirty="0" smtClean="0"/>
              <a:t> je </a:t>
            </a:r>
            <a:r>
              <a:rPr lang="hr-HR" sz="1800" dirty="0"/>
              <a:t>Ivo krave </a:t>
            </a:r>
            <a:r>
              <a:rPr lang="hr-HR" sz="1800" dirty="0" err="1"/>
              <a:t>pomuzal</a:t>
            </a:r>
            <a:r>
              <a:rPr lang="hr-HR" sz="1800" dirty="0"/>
              <a:t>?.</a:t>
            </a:r>
          </a:p>
          <a:p>
            <a:r>
              <a:rPr lang="hr-HR" sz="1800" b="1" dirty="0"/>
              <a:t>MILICA</a:t>
            </a:r>
            <a:r>
              <a:rPr lang="hr-HR" sz="1800" dirty="0"/>
              <a:t>: Evo ga </a:t>
            </a:r>
            <a:r>
              <a:rPr lang="hr-HR" sz="1800" dirty="0" err="1"/>
              <a:t>gre</a:t>
            </a:r>
            <a:r>
              <a:rPr lang="hr-HR" sz="1800" dirty="0"/>
              <a:t>.</a:t>
            </a:r>
          </a:p>
          <a:p>
            <a:endParaRPr lang="hr-HR" sz="1800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dirty="0" smtClean="0"/>
              <a:t>Igrokaz </a:t>
            </a:r>
            <a:r>
              <a:rPr lang="hr-HR" sz="4000" dirty="0" err="1" smtClean="0"/>
              <a:t>Mlikarice</a:t>
            </a:r>
            <a:r>
              <a:rPr lang="hr-HR" sz="4000" dirty="0" smtClean="0"/>
              <a:t/>
            </a:r>
            <a:br>
              <a:rPr lang="hr-HR" sz="4000" dirty="0" smtClean="0"/>
            </a:br>
            <a:r>
              <a:rPr lang="hr-HR" sz="4000" dirty="0" smtClean="0"/>
              <a:t>autorski rad scenske grupe 4.b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79848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b="1" dirty="0"/>
              <a:t>IVO</a:t>
            </a:r>
            <a:r>
              <a:rPr lang="hr-HR" dirty="0"/>
              <a:t>: Bog i </a:t>
            </a:r>
            <a:r>
              <a:rPr lang="hr-HR" dirty="0" err="1"/>
              <a:t>vami</a:t>
            </a:r>
            <a:r>
              <a:rPr lang="hr-HR" dirty="0"/>
              <a:t>, kad ćemo </a:t>
            </a:r>
            <a:r>
              <a:rPr lang="hr-HR" dirty="0" err="1"/>
              <a:t>poć</a:t>
            </a:r>
            <a:r>
              <a:rPr lang="hr-HR" dirty="0"/>
              <a:t> ? </a:t>
            </a:r>
          </a:p>
          <a:p>
            <a:r>
              <a:rPr lang="hr-HR" b="1" dirty="0"/>
              <a:t>MILICA</a:t>
            </a:r>
            <a:r>
              <a:rPr lang="hr-HR" dirty="0"/>
              <a:t>: Evo, još malo</a:t>
            </a:r>
            <a:r>
              <a:rPr lang="hr-HR" dirty="0" smtClean="0"/>
              <a:t>. Samo </a:t>
            </a:r>
            <a:r>
              <a:rPr lang="hr-HR" dirty="0"/>
              <a:t>da </a:t>
            </a:r>
            <a:r>
              <a:rPr lang="hr-HR" dirty="0" err="1"/>
              <a:t>parićan</a:t>
            </a:r>
            <a:r>
              <a:rPr lang="hr-HR" dirty="0"/>
              <a:t> koš.</a:t>
            </a:r>
          </a:p>
          <a:p>
            <a:r>
              <a:rPr lang="hr-HR" b="1" dirty="0"/>
              <a:t>IVO</a:t>
            </a:r>
            <a:r>
              <a:rPr lang="hr-HR" dirty="0"/>
              <a:t>: Ala, vi se </a:t>
            </a:r>
            <a:r>
              <a:rPr lang="hr-HR" dirty="0" err="1"/>
              <a:t>parićajte</a:t>
            </a:r>
            <a:r>
              <a:rPr lang="hr-HR" dirty="0"/>
              <a:t> a ja </a:t>
            </a:r>
            <a:r>
              <a:rPr lang="hr-HR" dirty="0" err="1"/>
              <a:t>gren</a:t>
            </a:r>
            <a:r>
              <a:rPr lang="hr-HR" dirty="0"/>
              <a:t> pomust krave.</a:t>
            </a:r>
          </a:p>
          <a:p>
            <a:r>
              <a:rPr lang="hr-HR" b="1" dirty="0"/>
              <a:t>MILKA</a:t>
            </a:r>
            <a:r>
              <a:rPr lang="hr-HR" dirty="0"/>
              <a:t>: </a:t>
            </a:r>
            <a:r>
              <a:rPr lang="hr-HR" dirty="0" err="1"/>
              <a:t>Gremo</a:t>
            </a:r>
            <a:r>
              <a:rPr lang="hr-HR" dirty="0"/>
              <a:t> više! Dosta ćakule!</a:t>
            </a:r>
          </a:p>
          <a:p>
            <a:r>
              <a:rPr lang="hr-HR" b="1" dirty="0"/>
              <a:t>IVO</a:t>
            </a:r>
            <a:r>
              <a:rPr lang="hr-HR" dirty="0"/>
              <a:t>: Nadan se da krave danas neće biti </a:t>
            </a:r>
            <a:r>
              <a:rPr lang="hr-HR" dirty="0" err="1"/>
              <a:t>brtoglave</a:t>
            </a:r>
            <a:r>
              <a:rPr lang="hr-HR" dirty="0"/>
              <a:t>.</a:t>
            </a:r>
          </a:p>
          <a:p>
            <a:r>
              <a:rPr lang="hr-HR" b="1" dirty="0"/>
              <a:t>MILKA</a:t>
            </a:r>
            <a:r>
              <a:rPr lang="hr-HR" dirty="0"/>
              <a:t>: Kakove su ti to </a:t>
            </a:r>
            <a:r>
              <a:rPr lang="hr-HR" dirty="0" err="1"/>
              <a:t>brtoglave</a:t>
            </a:r>
            <a:r>
              <a:rPr lang="hr-HR" dirty="0"/>
              <a:t> krave??</a:t>
            </a:r>
          </a:p>
          <a:p>
            <a:r>
              <a:rPr lang="hr-HR" b="1" dirty="0"/>
              <a:t>IVO</a:t>
            </a:r>
            <a:r>
              <a:rPr lang="hr-HR" dirty="0"/>
              <a:t>: O, da samo znaš…..</a:t>
            </a:r>
          </a:p>
          <a:p>
            <a:pPr marL="0" indent="0">
              <a:buNone/>
            </a:pPr>
            <a:r>
              <a:rPr lang="hr-HR" dirty="0"/>
              <a:t>(Svi prionu na posao. Ive muze krave, a </a:t>
            </a:r>
            <a:r>
              <a:rPr lang="hr-HR" dirty="0" err="1"/>
              <a:t>mlikarice</a:t>
            </a:r>
            <a:r>
              <a:rPr lang="hr-HR" dirty="0"/>
              <a:t> ga prelijevaju u kante i spremaju u koševe. Nakon završenog posla stavljaju težak teret na leđa i kreću prema Rijeci.)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Mlikarice</a:t>
            </a:r>
            <a:r>
              <a:rPr lang="hr-HR" dirty="0" smtClean="0"/>
              <a:t>, 4.b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3926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HR" b="1" dirty="0"/>
              <a:t>MILICA</a:t>
            </a:r>
            <a:r>
              <a:rPr lang="hr-HR" dirty="0"/>
              <a:t>: Evo, </a:t>
            </a:r>
            <a:r>
              <a:rPr lang="hr-HR" dirty="0" err="1"/>
              <a:t>fala</a:t>
            </a:r>
            <a:r>
              <a:rPr lang="hr-HR" dirty="0"/>
              <a:t> Bogu da smo gotovi.</a:t>
            </a:r>
          </a:p>
          <a:p>
            <a:r>
              <a:rPr lang="hr-HR" b="1" dirty="0"/>
              <a:t>MARICA</a:t>
            </a:r>
            <a:r>
              <a:rPr lang="hr-HR" dirty="0"/>
              <a:t>: Već nas čekaju v Riki. Moramo odnest  </a:t>
            </a:r>
            <a:r>
              <a:rPr lang="hr-HR" dirty="0" err="1"/>
              <a:t>mliko</a:t>
            </a:r>
            <a:r>
              <a:rPr lang="hr-HR" dirty="0"/>
              <a:t> </a:t>
            </a:r>
            <a:r>
              <a:rPr lang="hr-HR" dirty="0" err="1"/>
              <a:t>va</a:t>
            </a:r>
            <a:r>
              <a:rPr lang="hr-HR" dirty="0"/>
              <a:t> jedan hotel.</a:t>
            </a:r>
          </a:p>
          <a:p>
            <a:r>
              <a:rPr lang="hr-HR" b="1" dirty="0"/>
              <a:t>MARICA</a:t>
            </a:r>
            <a:r>
              <a:rPr lang="hr-HR" dirty="0"/>
              <a:t>: Smo već si </a:t>
            </a:r>
            <a:r>
              <a:rPr lang="hr-HR" dirty="0" err="1"/>
              <a:t>parićani</a:t>
            </a:r>
            <a:r>
              <a:rPr lang="hr-HR" dirty="0"/>
              <a:t>?? </a:t>
            </a:r>
          </a:p>
          <a:p>
            <a:r>
              <a:rPr lang="hr-HR" b="1" dirty="0"/>
              <a:t>MILICA</a:t>
            </a:r>
            <a:r>
              <a:rPr lang="hr-HR" dirty="0"/>
              <a:t>: Ivo ni. Ne </a:t>
            </a:r>
            <a:r>
              <a:rPr lang="hr-HR" dirty="0" err="1"/>
              <a:t>moreš</a:t>
            </a:r>
            <a:r>
              <a:rPr lang="hr-HR" dirty="0"/>
              <a:t> </a:t>
            </a:r>
            <a:r>
              <a:rPr lang="hr-HR" dirty="0" err="1"/>
              <a:t>poć</a:t>
            </a:r>
            <a:r>
              <a:rPr lang="hr-HR" dirty="0"/>
              <a:t> v Riku </a:t>
            </a:r>
            <a:r>
              <a:rPr lang="hr-HR" dirty="0" err="1"/>
              <a:t>va</a:t>
            </a:r>
            <a:r>
              <a:rPr lang="hr-HR" dirty="0"/>
              <a:t> toj blatnoj </a:t>
            </a:r>
            <a:r>
              <a:rPr lang="hr-HR" dirty="0" err="1"/>
              <a:t>košuji</a:t>
            </a:r>
            <a:r>
              <a:rPr lang="hr-HR" dirty="0"/>
              <a:t> i </a:t>
            </a:r>
            <a:r>
              <a:rPr lang="hr-HR" dirty="0" err="1"/>
              <a:t>bragešami</a:t>
            </a:r>
            <a:r>
              <a:rPr lang="hr-HR" dirty="0"/>
              <a:t>.</a:t>
            </a:r>
          </a:p>
          <a:p>
            <a:r>
              <a:rPr lang="hr-HR" b="1" dirty="0"/>
              <a:t>IVO</a:t>
            </a:r>
            <a:r>
              <a:rPr lang="hr-HR" dirty="0"/>
              <a:t>: Nego kakov ću? Kad ti </a:t>
            </a:r>
            <a:r>
              <a:rPr lang="hr-HR" dirty="0" err="1"/>
              <a:t>navadiš</a:t>
            </a:r>
            <a:r>
              <a:rPr lang="hr-HR" dirty="0"/>
              <a:t> krave da budu uredne, ja ću </a:t>
            </a:r>
            <a:r>
              <a:rPr lang="hr-HR" dirty="0" err="1"/>
              <a:t>delat</a:t>
            </a:r>
            <a:r>
              <a:rPr lang="hr-HR" dirty="0"/>
              <a:t> ča god ti ćeš…do tad me </a:t>
            </a:r>
            <a:r>
              <a:rPr lang="hr-HR" dirty="0" err="1"/>
              <a:t>pušćaj</a:t>
            </a:r>
            <a:r>
              <a:rPr lang="hr-HR" dirty="0"/>
              <a:t> na miru…</a:t>
            </a:r>
          </a:p>
          <a:p>
            <a:r>
              <a:rPr lang="hr-HR" b="1" dirty="0"/>
              <a:t>RUŽICA</a:t>
            </a:r>
            <a:r>
              <a:rPr lang="hr-HR" dirty="0"/>
              <a:t>: Nemojte se svađat. (napominje Ružica dok stavlja na leđa teški teret)</a:t>
            </a:r>
          </a:p>
          <a:p>
            <a:pPr marL="0" indent="0">
              <a:buNone/>
            </a:pPr>
            <a:r>
              <a:rPr lang="hr-HR" dirty="0"/>
              <a:t>(</a:t>
            </a:r>
            <a:r>
              <a:rPr lang="hr-HR" dirty="0" err="1"/>
              <a:t>Mlikarice</a:t>
            </a:r>
            <a:r>
              <a:rPr lang="hr-HR" dirty="0"/>
              <a:t> kreću u koloni jedna za drugom u Rijeku. Svaka nosi svoj fenjer kako bi vidjela ispred sebe jer je vani još mrak.)</a:t>
            </a:r>
          </a:p>
          <a:p>
            <a:r>
              <a:rPr lang="hr-HR" b="1" dirty="0"/>
              <a:t>MILICA</a:t>
            </a:r>
            <a:r>
              <a:rPr lang="hr-HR" dirty="0"/>
              <a:t>: Joj</a:t>
            </a:r>
            <a:r>
              <a:rPr lang="hr-HR" dirty="0" smtClean="0"/>
              <a:t>, kako'j  </a:t>
            </a:r>
            <a:r>
              <a:rPr lang="hr-HR" dirty="0" err="1"/>
              <a:t>Tonica</a:t>
            </a:r>
            <a:r>
              <a:rPr lang="hr-HR" dirty="0"/>
              <a:t>  dosadna </a:t>
            </a:r>
            <a:r>
              <a:rPr lang="hr-HR" dirty="0" err="1"/>
              <a:t>va</a:t>
            </a:r>
            <a:r>
              <a:rPr lang="hr-HR" dirty="0"/>
              <a:t> zadnje </a:t>
            </a:r>
            <a:r>
              <a:rPr lang="hr-HR" dirty="0" err="1"/>
              <a:t>vrime</a:t>
            </a:r>
            <a:r>
              <a:rPr lang="hr-HR" dirty="0"/>
              <a:t>!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Mlikarice</a:t>
            </a:r>
            <a:r>
              <a:rPr lang="hr-HR" dirty="0" smtClean="0"/>
              <a:t>, 4.b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8369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r-HR" b="1" dirty="0"/>
              <a:t>PEPA</a:t>
            </a:r>
            <a:r>
              <a:rPr lang="hr-HR" dirty="0" smtClean="0"/>
              <a:t>: Kako </a:t>
            </a:r>
            <a:r>
              <a:rPr lang="hr-HR" dirty="0"/>
              <a:t>dosadna? </a:t>
            </a:r>
            <a:r>
              <a:rPr lang="hr-HR" dirty="0" err="1"/>
              <a:t>Zač</a:t>
            </a:r>
            <a:r>
              <a:rPr lang="hr-HR" dirty="0"/>
              <a:t>? Ča ti je ča napravila?.</a:t>
            </a:r>
          </a:p>
          <a:p>
            <a:r>
              <a:rPr lang="hr-HR" b="1" dirty="0"/>
              <a:t>MILICA</a:t>
            </a:r>
            <a:r>
              <a:rPr lang="hr-HR" dirty="0"/>
              <a:t>: Ma ni </a:t>
            </a:r>
            <a:r>
              <a:rPr lang="hr-HR" dirty="0" err="1"/>
              <a:t>niš</a:t>
            </a:r>
            <a:r>
              <a:rPr lang="hr-HR" dirty="0"/>
              <a:t> samo mi </a:t>
            </a:r>
            <a:r>
              <a:rPr lang="hr-HR" dirty="0" err="1"/>
              <a:t>saki</a:t>
            </a:r>
            <a:r>
              <a:rPr lang="hr-HR" dirty="0"/>
              <a:t> dan </a:t>
            </a:r>
            <a:r>
              <a:rPr lang="hr-HR" dirty="0" err="1"/>
              <a:t>dojde</a:t>
            </a:r>
            <a:r>
              <a:rPr lang="hr-HR" dirty="0"/>
              <a:t> na vrata i pita kadi san bila? Ča san skuhala?</a:t>
            </a:r>
          </a:p>
          <a:p>
            <a:r>
              <a:rPr lang="hr-HR" b="1" dirty="0"/>
              <a:t>PEPA</a:t>
            </a:r>
            <a:r>
              <a:rPr lang="hr-HR" dirty="0"/>
              <a:t>: Ma nemoj tako. Jadna. Znaš da joj ni lako. Mi remo v Riku, a ona mora ostat doma sama </a:t>
            </a:r>
            <a:r>
              <a:rPr lang="hr-HR" dirty="0" err="1"/>
              <a:t>aš</a:t>
            </a:r>
            <a:r>
              <a:rPr lang="hr-HR" dirty="0"/>
              <a:t> je </a:t>
            </a:r>
            <a:r>
              <a:rPr lang="hr-HR" dirty="0" err="1"/>
              <a:t>šundrala</a:t>
            </a:r>
            <a:r>
              <a:rPr lang="hr-HR" dirty="0"/>
              <a:t> nogu.</a:t>
            </a:r>
          </a:p>
          <a:p>
            <a:r>
              <a:rPr lang="hr-HR" b="1" dirty="0"/>
              <a:t>TONICA</a:t>
            </a:r>
            <a:r>
              <a:rPr lang="hr-HR" dirty="0"/>
              <a:t>: O čemu </a:t>
            </a:r>
            <a:r>
              <a:rPr lang="hr-HR" dirty="0" err="1"/>
              <a:t>povedate</a:t>
            </a:r>
            <a:r>
              <a:rPr lang="hr-HR" dirty="0"/>
              <a:t>?</a:t>
            </a:r>
          </a:p>
          <a:p>
            <a:r>
              <a:rPr lang="hr-HR" b="1" dirty="0"/>
              <a:t>PEPA</a:t>
            </a:r>
            <a:r>
              <a:rPr lang="hr-HR" dirty="0" smtClean="0"/>
              <a:t>: Ča</a:t>
            </a:r>
            <a:r>
              <a:rPr lang="hr-HR" dirty="0"/>
              <a:t>? Ma </a:t>
            </a:r>
            <a:r>
              <a:rPr lang="hr-HR" dirty="0" err="1"/>
              <a:t>niš</a:t>
            </a:r>
            <a:r>
              <a:rPr lang="hr-HR" dirty="0"/>
              <a:t> bedastoće kod i </a:t>
            </a:r>
            <a:r>
              <a:rPr lang="hr-HR" dirty="0" err="1"/>
              <a:t>vavik</a:t>
            </a:r>
            <a:r>
              <a:rPr lang="hr-HR" dirty="0"/>
              <a:t>. Da </a:t>
            </a:r>
            <a:r>
              <a:rPr lang="hr-HR" dirty="0" err="1"/>
              <a:t>nan</a:t>
            </a:r>
            <a:r>
              <a:rPr lang="hr-HR" dirty="0"/>
              <a:t> pasa </a:t>
            </a:r>
            <a:r>
              <a:rPr lang="hr-HR" dirty="0" err="1"/>
              <a:t>vrime</a:t>
            </a:r>
            <a:r>
              <a:rPr lang="hr-HR" dirty="0"/>
              <a:t> do Rike.</a:t>
            </a:r>
          </a:p>
          <a:p>
            <a:r>
              <a:rPr lang="hr-HR" b="1" dirty="0"/>
              <a:t>TONICA</a:t>
            </a:r>
            <a:r>
              <a:rPr lang="hr-HR" dirty="0"/>
              <a:t>: </a:t>
            </a:r>
            <a:r>
              <a:rPr lang="hr-HR" dirty="0" err="1"/>
              <a:t>Ki</a:t>
            </a:r>
            <a:r>
              <a:rPr lang="hr-HR" dirty="0"/>
              <a:t> je ono pred </a:t>
            </a:r>
            <a:r>
              <a:rPr lang="hr-HR" dirty="0" err="1"/>
              <a:t>nami</a:t>
            </a:r>
            <a:r>
              <a:rPr lang="hr-HR" dirty="0"/>
              <a:t>? Je to </a:t>
            </a:r>
            <a:r>
              <a:rPr lang="hr-HR" dirty="0" err="1"/>
              <a:t>morda</a:t>
            </a:r>
            <a:r>
              <a:rPr lang="hr-HR" dirty="0"/>
              <a:t> Kata? Kako da je </a:t>
            </a:r>
            <a:r>
              <a:rPr lang="hr-HR" dirty="0" err="1"/>
              <a:t>šla</a:t>
            </a:r>
            <a:r>
              <a:rPr lang="hr-HR" dirty="0"/>
              <a:t> pred </a:t>
            </a:r>
            <a:r>
              <a:rPr lang="hr-HR" dirty="0" err="1"/>
              <a:t>nami</a:t>
            </a:r>
            <a:r>
              <a:rPr lang="hr-HR" dirty="0"/>
              <a:t>?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Mlikarice</a:t>
            </a:r>
            <a:r>
              <a:rPr lang="hr-HR" dirty="0" smtClean="0"/>
              <a:t>, 4.b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184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b="1" dirty="0"/>
              <a:t>KATA</a:t>
            </a:r>
            <a:r>
              <a:rPr lang="hr-HR" dirty="0"/>
              <a:t>:Bog daj, ste me dotekle.</a:t>
            </a:r>
          </a:p>
          <a:p>
            <a:r>
              <a:rPr lang="hr-HR" b="1" dirty="0"/>
              <a:t>TONICA</a:t>
            </a:r>
            <a:r>
              <a:rPr lang="hr-HR" dirty="0"/>
              <a:t>: Smo, samo </a:t>
            </a:r>
            <a:r>
              <a:rPr lang="hr-HR" dirty="0" err="1"/>
              <a:t>nan</a:t>
            </a:r>
            <a:r>
              <a:rPr lang="hr-HR" dirty="0"/>
              <a:t> ni jasno </a:t>
            </a:r>
            <a:r>
              <a:rPr lang="hr-HR" dirty="0" err="1"/>
              <a:t>zač</a:t>
            </a:r>
            <a:r>
              <a:rPr lang="hr-HR" dirty="0"/>
              <a:t> nas nisi čekala pred </a:t>
            </a:r>
            <a:r>
              <a:rPr lang="hr-HR" dirty="0" err="1"/>
              <a:t>kućun</a:t>
            </a:r>
            <a:r>
              <a:rPr lang="hr-HR" dirty="0"/>
              <a:t> </a:t>
            </a:r>
            <a:r>
              <a:rPr lang="hr-HR" dirty="0" err="1"/>
              <a:t>kot</a:t>
            </a:r>
            <a:r>
              <a:rPr lang="hr-HR" dirty="0"/>
              <a:t> i </a:t>
            </a:r>
            <a:r>
              <a:rPr lang="hr-HR" dirty="0" err="1"/>
              <a:t>vavik</a:t>
            </a:r>
            <a:r>
              <a:rPr lang="hr-HR" dirty="0"/>
              <a:t>? Već smo mislile da si bolna.</a:t>
            </a:r>
          </a:p>
          <a:p>
            <a:r>
              <a:rPr lang="hr-HR" b="1" dirty="0"/>
              <a:t>KATA</a:t>
            </a:r>
            <a:r>
              <a:rPr lang="hr-HR" dirty="0"/>
              <a:t>: Ma </a:t>
            </a:r>
            <a:r>
              <a:rPr lang="hr-HR" dirty="0" err="1"/>
              <a:t>nisan</a:t>
            </a:r>
            <a:r>
              <a:rPr lang="hr-HR" dirty="0"/>
              <a:t> bolna </a:t>
            </a:r>
            <a:r>
              <a:rPr lang="hr-HR" dirty="0" err="1"/>
              <a:t>fala</a:t>
            </a:r>
            <a:r>
              <a:rPr lang="hr-HR" dirty="0"/>
              <a:t> Bogu…nego </a:t>
            </a:r>
            <a:r>
              <a:rPr lang="hr-HR" dirty="0" err="1"/>
              <a:t>iman</a:t>
            </a:r>
            <a:r>
              <a:rPr lang="hr-HR" dirty="0"/>
              <a:t> </a:t>
            </a:r>
            <a:r>
              <a:rPr lang="hr-HR" dirty="0" err="1"/>
              <a:t>fanj</a:t>
            </a:r>
            <a:r>
              <a:rPr lang="hr-HR" dirty="0"/>
              <a:t> </a:t>
            </a:r>
            <a:r>
              <a:rPr lang="hr-HR" dirty="0" err="1"/>
              <a:t>dela</a:t>
            </a:r>
            <a:r>
              <a:rPr lang="hr-HR" dirty="0"/>
              <a:t> danas v Riki pa san </a:t>
            </a:r>
            <a:r>
              <a:rPr lang="hr-HR" dirty="0" err="1"/>
              <a:t>tela</a:t>
            </a:r>
            <a:r>
              <a:rPr lang="hr-HR" dirty="0"/>
              <a:t> </a:t>
            </a:r>
            <a:r>
              <a:rPr lang="hr-HR" dirty="0" err="1"/>
              <a:t>poć</a:t>
            </a:r>
            <a:r>
              <a:rPr lang="hr-HR" dirty="0"/>
              <a:t> na </a:t>
            </a:r>
            <a:r>
              <a:rPr lang="hr-HR" dirty="0" err="1"/>
              <a:t>vrime</a:t>
            </a:r>
            <a:r>
              <a:rPr lang="hr-HR" dirty="0"/>
              <a:t>. </a:t>
            </a:r>
          </a:p>
          <a:p>
            <a:r>
              <a:rPr lang="hr-HR" b="1" dirty="0"/>
              <a:t>IVO</a:t>
            </a:r>
            <a:r>
              <a:rPr lang="hr-HR" dirty="0"/>
              <a:t> (sav sretan i ponosan okrene se prema Kati i reče): Danas san jako </a:t>
            </a:r>
            <a:r>
              <a:rPr lang="hr-HR" dirty="0" err="1"/>
              <a:t>kuntent</a:t>
            </a:r>
            <a:r>
              <a:rPr lang="hr-HR" dirty="0"/>
              <a:t>  </a:t>
            </a:r>
            <a:r>
              <a:rPr lang="hr-HR" dirty="0" err="1"/>
              <a:t>aš</a:t>
            </a:r>
            <a:r>
              <a:rPr lang="hr-HR" dirty="0"/>
              <a:t>  su me krave slušale.</a:t>
            </a:r>
          </a:p>
          <a:p>
            <a:r>
              <a:rPr lang="hr-HR" b="1" dirty="0"/>
              <a:t>KATA</a:t>
            </a:r>
            <a:r>
              <a:rPr lang="hr-HR" dirty="0"/>
              <a:t>: Ma koga to još zanima. </a:t>
            </a:r>
          </a:p>
          <a:p>
            <a:r>
              <a:rPr lang="hr-HR" b="1" dirty="0"/>
              <a:t>IVO</a:t>
            </a:r>
            <a:r>
              <a:rPr lang="hr-HR" dirty="0"/>
              <a:t>: Samo </a:t>
            </a:r>
            <a:r>
              <a:rPr lang="hr-HR" dirty="0" err="1"/>
              <a:t>velin</a:t>
            </a:r>
            <a:r>
              <a:rPr lang="hr-HR" dirty="0"/>
              <a:t>….</a:t>
            </a:r>
          </a:p>
          <a:p>
            <a:pPr marL="0" indent="0">
              <a:buNone/>
            </a:pPr>
            <a:r>
              <a:rPr lang="hr-HR" dirty="0"/>
              <a:t>(</a:t>
            </a:r>
            <a:r>
              <a:rPr lang="hr-HR" dirty="0" err="1"/>
              <a:t>Mlikarice</a:t>
            </a:r>
            <a:r>
              <a:rPr lang="hr-HR" dirty="0"/>
              <a:t>  dolaze u Rijeku. Idu u hotel. Kata se odvaja od </a:t>
            </a:r>
            <a:r>
              <a:rPr lang="hr-HR" dirty="0" err="1"/>
              <a:t>mlikarica</a:t>
            </a:r>
            <a:r>
              <a:rPr lang="hr-HR" dirty="0"/>
              <a:t> i ide svojim putem.)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Mlikarice</a:t>
            </a:r>
            <a:r>
              <a:rPr lang="hr-HR" dirty="0" smtClean="0"/>
              <a:t>, 4.b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407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Moja nona </a:t>
            </a:r>
            <a:r>
              <a:rPr lang="hr-HR" dirty="0" err="1" smtClean="0"/>
              <a:t>mlikarica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2239963"/>
            <a:ext cx="2907506" cy="3876675"/>
          </a:xfrm>
        </p:spPr>
      </p:pic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hr-HR" sz="2800" dirty="0"/>
              <a:t>Ali </a:t>
            </a:r>
            <a:r>
              <a:rPr lang="hr-HR" sz="2800" dirty="0" err="1"/>
              <a:t>kakoj</a:t>
            </a:r>
            <a:r>
              <a:rPr lang="hr-HR" sz="2800" dirty="0"/>
              <a:t> i moja nona bila </a:t>
            </a:r>
            <a:r>
              <a:rPr lang="hr-HR" sz="2800" dirty="0" err="1"/>
              <a:t>mlikarica</a:t>
            </a:r>
            <a:r>
              <a:rPr lang="hr-HR" sz="2800" dirty="0"/>
              <a:t>, </a:t>
            </a:r>
            <a:r>
              <a:rPr lang="hr-HR" sz="2800" dirty="0" err="1"/>
              <a:t>va</a:t>
            </a:r>
            <a:r>
              <a:rPr lang="hr-HR" sz="2800" dirty="0"/>
              <a:t> </a:t>
            </a:r>
            <a:r>
              <a:rPr lang="hr-HR" sz="2800" dirty="0" err="1"/>
              <a:t>pamćenji</a:t>
            </a:r>
            <a:r>
              <a:rPr lang="hr-HR" sz="2800" dirty="0"/>
              <a:t> su mi se </a:t>
            </a:r>
            <a:r>
              <a:rPr lang="hr-HR" sz="2800" dirty="0" err="1"/>
              <a:t>urizale</a:t>
            </a:r>
            <a:r>
              <a:rPr lang="hr-HR" sz="2800" dirty="0"/>
              <a:t> </a:t>
            </a:r>
            <a:r>
              <a:rPr lang="hr-HR" sz="2800" dirty="0" err="1"/>
              <a:t>nike</a:t>
            </a:r>
            <a:r>
              <a:rPr lang="hr-HR" sz="2800" dirty="0"/>
              <a:t>  i ne baš lipe priče z njihova života. Kad sad o tomu </a:t>
            </a:r>
            <a:r>
              <a:rPr lang="hr-HR" sz="2800" dirty="0" err="1"/>
              <a:t>razmišjan</a:t>
            </a:r>
            <a:r>
              <a:rPr lang="hr-HR" sz="2800" dirty="0"/>
              <a:t> suze mi </a:t>
            </a:r>
            <a:r>
              <a:rPr lang="hr-HR" sz="2800" dirty="0" err="1"/>
              <a:t>dojdu</a:t>
            </a:r>
            <a:r>
              <a:rPr lang="hr-HR" sz="2800" dirty="0"/>
              <a:t> na oči.</a:t>
            </a:r>
          </a:p>
          <a:p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41211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b="1" dirty="0"/>
              <a:t>KATA</a:t>
            </a:r>
            <a:r>
              <a:rPr lang="hr-HR" dirty="0" smtClean="0"/>
              <a:t>:  </a:t>
            </a:r>
            <a:r>
              <a:rPr lang="hr-HR" dirty="0"/>
              <a:t>Dobar dan</a:t>
            </a:r>
            <a:r>
              <a:rPr lang="hr-HR" dirty="0" smtClean="0"/>
              <a:t>, </a:t>
            </a:r>
            <a:r>
              <a:rPr lang="hr-HR" dirty="0" err="1" smtClean="0"/>
              <a:t>mlikarica</a:t>
            </a:r>
            <a:r>
              <a:rPr lang="hr-HR" dirty="0" smtClean="0"/>
              <a:t> </a:t>
            </a:r>
            <a:r>
              <a:rPr lang="hr-HR" dirty="0"/>
              <a:t>Kata je. Da van danas rabi </a:t>
            </a:r>
            <a:r>
              <a:rPr lang="hr-HR" dirty="0" err="1"/>
              <a:t>mliko</a:t>
            </a:r>
            <a:r>
              <a:rPr lang="hr-HR" dirty="0"/>
              <a:t>?</a:t>
            </a:r>
          </a:p>
          <a:p>
            <a:r>
              <a:rPr lang="hr-HR" b="1" dirty="0"/>
              <a:t>RAJKO</a:t>
            </a:r>
            <a:r>
              <a:rPr lang="hr-HR" dirty="0" smtClean="0"/>
              <a:t>: Da,treba </a:t>
            </a:r>
            <a:r>
              <a:rPr lang="hr-HR" dirty="0"/>
              <a:t>stižem samo da uzmem bocu za mlijeko.(Rajko otvara vrata)</a:t>
            </a:r>
          </a:p>
          <a:p>
            <a:r>
              <a:rPr lang="hr-HR" b="1" dirty="0"/>
              <a:t>KATA</a:t>
            </a:r>
            <a:r>
              <a:rPr lang="hr-HR" dirty="0"/>
              <a:t>: Majčice mila ča vam je to na glavi?!</a:t>
            </a:r>
          </a:p>
          <a:p>
            <a:r>
              <a:rPr lang="hr-HR" b="1" dirty="0"/>
              <a:t>RAJKO</a:t>
            </a:r>
            <a:r>
              <a:rPr lang="hr-HR" dirty="0"/>
              <a:t>: Molim,a to … to je moj novi izum. Čitač misli. Odmah ću vam pokazati kako radi. Zatvorite  oči  i zamislite jednu rečenicu.</a:t>
            </a:r>
          </a:p>
          <a:p>
            <a:pPr marL="0" indent="0">
              <a:buNone/>
            </a:pPr>
            <a:r>
              <a:rPr lang="hr-HR" dirty="0"/>
              <a:t>(dok je Kata imala zatvorene oči, Rajko je uzeo </a:t>
            </a:r>
            <a:r>
              <a:rPr lang="hr-HR" dirty="0" err="1"/>
              <a:t>latu</a:t>
            </a:r>
            <a:r>
              <a:rPr lang="hr-HR" dirty="0"/>
              <a:t> s mlijekom i  zaključao se  u stanu)</a:t>
            </a:r>
          </a:p>
          <a:p>
            <a:r>
              <a:rPr lang="hr-HR" b="1" dirty="0"/>
              <a:t>RAJKO</a:t>
            </a:r>
            <a:r>
              <a:rPr lang="hr-HR" dirty="0"/>
              <a:t>: Sada možete otvoriti oči! (poviče Rajko iza zatvorenih vrata stana)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Mlikarice</a:t>
            </a:r>
            <a:r>
              <a:rPr lang="hr-HR" dirty="0" smtClean="0"/>
              <a:t>, 4.b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0474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b="1" dirty="0"/>
              <a:t>KATA</a:t>
            </a:r>
            <a:r>
              <a:rPr lang="hr-HR" b="1" dirty="0" smtClean="0"/>
              <a:t>:  </a:t>
            </a:r>
            <a:r>
              <a:rPr lang="hr-HR" dirty="0"/>
              <a:t>Mulac jedan bezobrazni! Ti ćeš meni krast </a:t>
            </a:r>
            <a:r>
              <a:rPr lang="hr-HR" dirty="0" err="1"/>
              <a:t>mliko</a:t>
            </a:r>
            <a:r>
              <a:rPr lang="hr-HR" dirty="0"/>
              <a:t>! Da znaš da se neću maknut odovuda dok mi ne daš </a:t>
            </a:r>
            <a:r>
              <a:rPr lang="hr-HR" dirty="0" err="1"/>
              <a:t>soldi</a:t>
            </a:r>
            <a:r>
              <a:rPr lang="hr-HR" dirty="0"/>
              <a:t>! Upomoć, </a:t>
            </a:r>
            <a:r>
              <a:rPr lang="hr-HR" dirty="0" err="1"/>
              <a:t>judi</a:t>
            </a:r>
            <a:r>
              <a:rPr lang="hr-HR" dirty="0"/>
              <a:t>! </a:t>
            </a:r>
            <a:r>
              <a:rPr lang="hr-HR" dirty="0" err="1"/>
              <a:t>Ukral</a:t>
            </a:r>
            <a:r>
              <a:rPr lang="hr-HR" dirty="0"/>
              <a:t> mi je </a:t>
            </a:r>
            <a:r>
              <a:rPr lang="hr-HR" dirty="0" err="1"/>
              <a:t>mliko</a:t>
            </a:r>
            <a:r>
              <a:rPr lang="hr-HR" dirty="0"/>
              <a:t>!</a:t>
            </a:r>
          </a:p>
          <a:p>
            <a:r>
              <a:rPr lang="hr-HR" b="1" dirty="0"/>
              <a:t>RAJKO</a:t>
            </a:r>
            <a:r>
              <a:rPr lang="hr-HR" dirty="0"/>
              <a:t>: </a:t>
            </a:r>
            <a:r>
              <a:rPr lang="hr-HR" dirty="0" smtClean="0"/>
              <a:t> Dobro</a:t>
            </a:r>
            <a:r>
              <a:rPr lang="hr-HR" dirty="0"/>
              <a:t>, dobro! Prestani se derat! Evo ti </a:t>
            </a:r>
            <a:r>
              <a:rPr lang="hr-HR" dirty="0" err="1"/>
              <a:t>lata</a:t>
            </a:r>
            <a:r>
              <a:rPr lang="hr-HR" dirty="0"/>
              <a:t> i novci! Samo sam se šalio.</a:t>
            </a:r>
          </a:p>
          <a:p>
            <a:r>
              <a:rPr lang="hr-HR" b="1" dirty="0"/>
              <a:t>KATA</a:t>
            </a:r>
            <a:r>
              <a:rPr lang="hr-HR" dirty="0" smtClean="0"/>
              <a:t>:  </a:t>
            </a:r>
            <a:r>
              <a:rPr lang="hr-HR" dirty="0"/>
              <a:t>Ma ne moren </a:t>
            </a:r>
            <a:r>
              <a:rPr lang="hr-HR" dirty="0" err="1"/>
              <a:t>verovat</a:t>
            </a:r>
            <a:r>
              <a:rPr lang="hr-HR" dirty="0"/>
              <a:t>?! </a:t>
            </a:r>
            <a:r>
              <a:rPr lang="hr-HR" dirty="0" err="1"/>
              <a:t>Saki</a:t>
            </a:r>
            <a:r>
              <a:rPr lang="hr-HR" dirty="0"/>
              <a:t> put se </a:t>
            </a:r>
            <a:r>
              <a:rPr lang="hr-HR" dirty="0" err="1"/>
              <a:t>najde</a:t>
            </a:r>
            <a:r>
              <a:rPr lang="hr-HR" dirty="0"/>
              <a:t> neki </a:t>
            </a:r>
            <a:r>
              <a:rPr lang="hr-HR" dirty="0" err="1"/>
              <a:t>ki</a:t>
            </a:r>
            <a:r>
              <a:rPr lang="hr-HR" dirty="0"/>
              <a:t> misli da je </a:t>
            </a:r>
            <a:r>
              <a:rPr lang="hr-HR" dirty="0" err="1"/>
              <a:t>smišno</a:t>
            </a:r>
            <a:r>
              <a:rPr lang="hr-HR" dirty="0"/>
              <a:t> </a:t>
            </a:r>
            <a:r>
              <a:rPr lang="hr-HR" dirty="0" err="1"/>
              <a:t>delat</a:t>
            </a:r>
            <a:r>
              <a:rPr lang="hr-HR" dirty="0"/>
              <a:t> </a:t>
            </a:r>
            <a:r>
              <a:rPr lang="hr-HR" dirty="0" err="1"/>
              <a:t>škerac</a:t>
            </a:r>
            <a:r>
              <a:rPr lang="hr-HR" dirty="0"/>
              <a:t> z </a:t>
            </a:r>
            <a:r>
              <a:rPr lang="hr-HR" dirty="0" err="1"/>
              <a:t>nami</a:t>
            </a:r>
            <a:r>
              <a:rPr lang="hr-HR" dirty="0"/>
              <a:t>! Lako njemu ni se on </a:t>
            </a:r>
            <a:r>
              <a:rPr lang="hr-HR" dirty="0" err="1"/>
              <a:t>stal</a:t>
            </a:r>
            <a:r>
              <a:rPr lang="hr-HR" dirty="0"/>
              <a:t> na 3 jutro, </a:t>
            </a:r>
            <a:r>
              <a:rPr lang="hr-HR" dirty="0" err="1"/>
              <a:t>pomuzal</a:t>
            </a:r>
            <a:r>
              <a:rPr lang="hr-HR" dirty="0"/>
              <a:t> krave i </a:t>
            </a:r>
            <a:r>
              <a:rPr lang="hr-HR" dirty="0" err="1"/>
              <a:t>hodeć</a:t>
            </a:r>
            <a:r>
              <a:rPr lang="hr-HR" dirty="0"/>
              <a:t> </a:t>
            </a:r>
            <a:r>
              <a:rPr lang="hr-HR" dirty="0" err="1"/>
              <a:t>došal</a:t>
            </a:r>
            <a:r>
              <a:rPr lang="hr-HR" dirty="0"/>
              <a:t> v Riku. Niti će morat isto tako doma i onda imat još čuda </a:t>
            </a:r>
            <a:r>
              <a:rPr lang="hr-HR" dirty="0" err="1"/>
              <a:t>dela</a:t>
            </a:r>
            <a:r>
              <a:rPr lang="hr-HR" dirty="0"/>
              <a:t> prvo nego </a:t>
            </a:r>
            <a:r>
              <a:rPr lang="hr-HR" dirty="0" err="1"/>
              <a:t>gre</a:t>
            </a:r>
            <a:r>
              <a:rPr lang="hr-HR" dirty="0"/>
              <a:t> spat. Ah ta gospoda! Da </a:t>
            </a:r>
            <a:r>
              <a:rPr lang="hr-HR" dirty="0" err="1"/>
              <a:t>in</a:t>
            </a:r>
            <a:r>
              <a:rPr lang="hr-HR" dirty="0"/>
              <a:t> je jedan dan bit </a:t>
            </a:r>
            <a:r>
              <a:rPr lang="hr-HR" dirty="0" err="1"/>
              <a:t>va</a:t>
            </a:r>
            <a:r>
              <a:rPr lang="hr-HR" dirty="0"/>
              <a:t> mojih </a:t>
            </a:r>
            <a:r>
              <a:rPr lang="hr-HR" dirty="0" err="1"/>
              <a:t>postolih</a:t>
            </a:r>
            <a:r>
              <a:rPr lang="hr-HR" dirty="0"/>
              <a:t>! Manje bi imeli </a:t>
            </a:r>
            <a:r>
              <a:rPr lang="hr-HR" dirty="0" err="1" smtClean="0"/>
              <a:t>vrimena</a:t>
            </a:r>
            <a:r>
              <a:rPr lang="hr-HR" dirty="0" smtClean="0"/>
              <a:t> </a:t>
            </a:r>
            <a:r>
              <a:rPr lang="hr-HR" dirty="0"/>
              <a:t>za bedastoće!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Mlikarice</a:t>
            </a:r>
            <a:r>
              <a:rPr lang="hr-HR" dirty="0" smtClean="0"/>
              <a:t>, 4.b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09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dirty="0" smtClean="0"/>
              <a:t>Nonine late za </a:t>
            </a:r>
            <a:r>
              <a:rPr lang="hr-HR" sz="3200" dirty="0" err="1" smtClean="0"/>
              <a:t>mliko</a:t>
            </a:r>
            <a:r>
              <a:rPr lang="hr-HR" sz="3200" dirty="0" smtClean="0"/>
              <a:t> u 2.b, kao predložak za likovni uradak</a:t>
            </a:r>
            <a:endParaRPr lang="hr-HR" sz="32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2239963"/>
            <a:ext cx="2907506" cy="3876675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097" y="2239963"/>
            <a:ext cx="2907506" cy="3876675"/>
          </a:xfrm>
        </p:spPr>
      </p:pic>
    </p:spTree>
    <p:extLst>
      <p:ext uri="{BB962C8B-B14F-4D97-AF65-F5344CB8AC3E}">
        <p14:creationId xmlns:p14="http://schemas.microsoft.com/office/powerpoint/2010/main" val="237585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756263" cy="1198266"/>
          </a:xfrm>
        </p:spPr>
        <p:txBody>
          <a:bodyPr/>
          <a:lstStyle/>
          <a:p>
            <a:r>
              <a:rPr lang="hr-HR" sz="4400" dirty="0" err="1" smtClean="0"/>
              <a:t>Mlikaričine</a:t>
            </a:r>
            <a:r>
              <a:rPr lang="hr-HR" sz="4400" dirty="0" smtClean="0"/>
              <a:t> late za </a:t>
            </a:r>
            <a:r>
              <a:rPr lang="hr-HR" sz="4400" dirty="0" err="1" smtClean="0"/>
              <a:t>mliko</a:t>
            </a:r>
            <a:r>
              <a:rPr lang="hr-HR" sz="4400" dirty="0" smtClean="0"/>
              <a:t>,2.b</a:t>
            </a:r>
            <a:endParaRPr lang="hr-HR" sz="44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2239963"/>
            <a:ext cx="2907506" cy="3876675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097" y="2239963"/>
            <a:ext cx="2907506" cy="3876675"/>
          </a:xfrm>
        </p:spPr>
      </p:pic>
    </p:spTree>
    <p:extLst>
      <p:ext uri="{BB962C8B-B14F-4D97-AF65-F5344CB8AC3E}">
        <p14:creationId xmlns:p14="http://schemas.microsoft.com/office/powerpoint/2010/main" val="304314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dirty="0" smtClean="0"/>
              <a:t>Kako su izgledale </a:t>
            </a:r>
            <a:r>
              <a:rPr lang="hr-HR" sz="4000" dirty="0" err="1" smtClean="0"/>
              <a:t>mlikarice</a:t>
            </a:r>
            <a:r>
              <a:rPr lang="hr-HR" sz="4000" dirty="0" smtClean="0"/>
              <a:t>, učenici 4.a</a:t>
            </a:r>
            <a:endParaRPr lang="hr-HR" sz="40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2239963"/>
            <a:ext cx="2907506" cy="3876675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348880"/>
            <a:ext cx="2907506" cy="3876675"/>
          </a:xfrm>
        </p:spPr>
      </p:pic>
    </p:spTree>
    <p:extLst>
      <p:ext uri="{BB962C8B-B14F-4D97-AF65-F5344CB8AC3E}">
        <p14:creationId xmlns:p14="http://schemas.microsoft.com/office/powerpoint/2010/main" val="74062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800" dirty="0" smtClean="0"/>
              <a:t>Moja </a:t>
            </a:r>
            <a:r>
              <a:rPr lang="hr-HR" sz="4800" dirty="0" err="1" smtClean="0"/>
              <a:t>mlikarica</a:t>
            </a:r>
            <a:r>
              <a:rPr lang="hr-HR" sz="4800" dirty="0" smtClean="0"/>
              <a:t>, 4.a</a:t>
            </a:r>
            <a:endParaRPr lang="hr-HR" sz="4800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396632"/>
          </a:xfrm>
        </p:spPr>
        <p:txBody>
          <a:bodyPr>
            <a:normAutofit/>
          </a:bodyPr>
          <a:lstStyle/>
          <a:p>
            <a:r>
              <a:rPr lang="hr-HR" sz="2000" dirty="0" err="1" smtClean="0"/>
              <a:t>Lukas</a:t>
            </a:r>
            <a:r>
              <a:rPr lang="hr-HR" sz="2000" dirty="0" smtClean="0"/>
              <a:t> </a:t>
            </a:r>
            <a:r>
              <a:rPr lang="hr-HR" sz="2000" dirty="0" err="1" smtClean="0"/>
              <a:t>Juretić</a:t>
            </a:r>
            <a:r>
              <a:rPr lang="hr-HR" sz="2000" dirty="0" smtClean="0"/>
              <a:t>, tempera</a:t>
            </a:r>
            <a:endParaRPr lang="hr-HR" sz="2000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66" y="2947988"/>
            <a:ext cx="2378868" cy="3171825"/>
          </a:xfrm>
        </p:spPr>
      </p:pic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396632"/>
          </a:xfrm>
        </p:spPr>
        <p:txBody>
          <a:bodyPr>
            <a:normAutofit fontScale="85000" lnSpcReduction="10000"/>
          </a:bodyPr>
          <a:lstStyle/>
          <a:p>
            <a:r>
              <a:rPr lang="hr-HR" dirty="0" smtClean="0"/>
              <a:t>Mario </a:t>
            </a:r>
            <a:r>
              <a:rPr lang="hr-HR" dirty="0" err="1" smtClean="0"/>
              <a:t>Majdandžić</a:t>
            </a:r>
            <a:r>
              <a:rPr lang="hr-HR" dirty="0" smtClean="0"/>
              <a:t>, tempera</a:t>
            </a:r>
            <a:endParaRPr lang="hr-HR" dirty="0"/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828" y="2944813"/>
            <a:ext cx="2378868" cy="3171825"/>
          </a:xfrm>
        </p:spPr>
      </p:pic>
    </p:spTree>
    <p:extLst>
      <p:ext uri="{BB962C8B-B14F-4D97-AF65-F5344CB8AC3E}">
        <p14:creationId xmlns:p14="http://schemas.microsoft.com/office/powerpoint/2010/main" val="323820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800" dirty="0" err="1" smtClean="0"/>
              <a:t>Mlikarice</a:t>
            </a:r>
            <a:r>
              <a:rPr lang="hr-HR" sz="4800" dirty="0" smtClean="0"/>
              <a:t> nose </a:t>
            </a:r>
            <a:r>
              <a:rPr lang="hr-HR" sz="4800" dirty="0" err="1" smtClean="0"/>
              <a:t>mliko</a:t>
            </a:r>
            <a:r>
              <a:rPr lang="hr-HR" sz="4800" dirty="0" smtClean="0"/>
              <a:t>, 4.c</a:t>
            </a:r>
            <a:endParaRPr lang="hr-HR" sz="4800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115616" y="2276872"/>
            <a:ext cx="3442446" cy="324624"/>
          </a:xfrm>
        </p:spPr>
        <p:txBody>
          <a:bodyPr>
            <a:noAutofit/>
          </a:bodyPr>
          <a:lstStyle/>
          <a:p>
            <a:r>
              <a:rPr lang="hr-HR" sz="2000" dirty="0" smtClean="0"/>
              <a:t>Ivano Pejčinović, tempera</a:t>
            </a:r>
            <a:endParaRPr lang="hr-HR" sz="2000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70" y="2947988"/>
            <a:ext cx="2565260" cy="3171825"/>
          </a:xfrm>
        </p:spPr>
      </p:pic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324624"/>
          </a:xfrm>
        </p:spPr>
        <p:txBody>
          <a:bodyPr>
            <a:noAutofit/>
          </a:bodyPr>
          <a:lstStyle/>
          <a:p>
            <a:r>
              <a:rPr lang="hr-HR" sz="2000" dirty="0" smtClean="0"/>
              <a:t>Nina </a:t>
            </a:r>
            <a:r>
              <a:rPr lang="hr-HR" sz="2000" dirty="0" err="1" smtClean="0"/>
              <a:t>Pelčić</a:t>
            </a:r>
            <a:r>
              <a:rPr lang="hr-HR" sz="2000" dirty="0" smtClean="0"/>
              <a:t>, tempera</a:t>
            </a:r>
            <a:endParaRPr lang="hr-HR" sz="2000" dirty="0"/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155" y="2944813"/>
            <a:ext cx="2288215" cy="3171825"/>
          </a:xfrm>
        </p:spPr>
      </p:pic>
    </p:spTree>
    <p:extLst>
      <p:ext uri="{BB962C8B-B14F-4D97-AF65-F5344CB8AC3E}">
        <p14:creationId xmlns:p14="http://schemas.microsoft.com/office/powerpoint/2010/main" val="191099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800" dirty="0" smtClean="0"/>
              <a:t>Late pune </a:t>
            </a:r>
            <a:r>
              <a:rPr lang="hr-HR" sz="4800" dirty="0" err="1" smtClean="0"/>
              <a:t>mlika</a:t>
            </a:r>
            <a:r>
              <a:rPr lang="hr-HR" sz="4800" dirty="0" smtClean="0"/>
              <a:t>, 4.c</a:t>
            </a:r>
            <a:endParaRPr lang="hr-HR" sz="4800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396632"/>
          </a:xfrm>
        </p:spPr>
        <p:txBody>
          <a:bodyPr>
            <a:normAutofit/>
          </a:bodyPr>
          <a:lstStyle/>
          <a:p>
            <a:r>
              <a:rPr lang="hr-HR" sz="2000" dirty="0" err="1" smtClean="0"/>
              <a:t>Tessa</a:t>
            </a:r>
            <a:r>
              <a:rPr lang="hr-HR" sz="2000" dirty="0" smtClean="0"/>
              <a:t> </a:t>
            </a:r>
            <a:r>
              <a:rPr lang="hr-HR" sz="2000" dirty="0" err="1" smtClean="0"/>
              <a:t>Ropac</a:t>
            </a:r>
            <a:r>
              <a:rPr lang="hr-HR" sz="2000" dirty="0" smtClean="0"/>
              <a:t>, tempera</a:t>
            </a:r>
            <a:endParaRPr lang="hr-HR" sz="2000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56" y="2947988"/>
            <a:ext cx="2304288" cy="3171825"/>
          </a:xfrm>
        </p:spPr>
      </p:pic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396632"/>
          </a:xfrm>
        </p:spPr>
        <p:txBody>
          <a:bodyPr>
            <a:normAutofit/>
          </a:bodyPr>
          <a:lstStyle/>
          <a:p>
            <a:r>
              <a:rPr lang="hr-HR" sz="2000" dirty="0" err="1" smtClean="0"/>
              <a:t>Sarafina</a:t>
            </a:r>
            <a:r>
              <a:rPr lang="hr-HR" sz="2000" dirty="0" smtClean="0"/>
              <a:t> </a:t>
            </a:r>
            <a:r>
              <a:rPr lang="hr-HR" sz="2000" dirty="0" err="1" smtClean="0"/>
              <a:t>Miljak</a:t>
            </a:r>
            <a:r>
              <a:rPr lang="hr-HR" sz="2000" dirty="0" smtClean="0"/>
              <a:t>, tempera</a:t>
            </a:r>
            <a:endParaRPr lang="hr-HR" sz="2000" dirty="0"/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936" y="2944813"/>
            <a:ext cx="2058653" cy="3171825"/>
          </a:xfrm>
        </p:spPr>
      </p:pic>
    </p:spTree>
    <p:extLst>
      <p:ext uri="{BB962C8B-B14F-4D97-AF65-F5344CB8AC3E}">
        <p14:creationId xmlns:p14="http://schemas.microsoft.com/office/powerpoint/2010/main" val="216745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800" dirty="0" smtClean="0"/>
              <a:t>Moderne late za </a:t>
            </a:r>
            <a:r>
              <a:rPr lang="hr-HR" sz="4800" dirty="0" err="1" smtClean="0"/>
              <a:t>mliko</a:t>
            </a:r>
            <a:r>
              <a:rPr lang="hr-HR" sz="4800" dirty="0" smtClean="0"/>
              <a:t>, 4.c</a:t>
            </a:r>
            <a:endParaRPr lang="hr-HR" sz="48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2239963"/>
            <a:ext cx="2907506" cy="3876675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371" y="2239963"/>
            <a:ext cx="2906958" cy="3876675"/>
          </a:xfrm>
        </p:spPr>
      </p:pic>
    </p:spTree>
    <p:extLst>
      <p:ext uri="{BB962C8B-B14F-4D97-AF65-F5344CB8AC3E}">
        <p14:creationId xmlns:p14="http://schemas.microsoft.com/office/powerpoint/2010/main" val="388892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dirty="0" smtClean="0"/>
              <a:t>Važnost mlijeka u piramidi zdrave prehrane na satu Njemačkog jezika u 3.c</a:t>
            </a:r>
            <a:endParaRPr lang="hr-HR" sz="32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608514"/>
            <a:ext cx="3803650" cy="3139572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097" y="2239963"/>
            <a:ext cx="2907506" cy="3876675"/>
          </a:xfrm>
        </p:spPr>
      </p:pic>
    </p:spTree>
    <p:extLst>
      <p:ext uri="{BB962C8B-B14F-4D97-AF65-F5344CB8AC3E}">
        <p14:creationId xmlns:p14="http://schemas.microsoft.com/office/powerpoint/2010/main" val="300109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Moja nona </a:t>
            </a:r>
            <a:r>
              <a:rPr lang="hr-HR" dirty="0" err="1" smtClean="0"/>
              <a:t>mlikarica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r-HR" sz="3600" dirty="0"/>
              <a:t>Hodile su v Riku, </a:t>
            </a:r>
            <a:r>
              <a:rPr lang="hr-HR" sz="3600" dirty="0" err="1"/>
              <a:t>saki</a:t>
            </a:r>
            <a:r>
              <a:rPr lang="hr-HR" sz="3600" dirty="0"/>
              <a:t> drugi dan,  skoro bose, </a:t>
            </a:r>
            <a:r>
              <a:rPr lang="hr-HR" sz="3600" dirty="0" err="1"/>
              <a:t>va</a:t>
            </a:r>
            <a:r>
              <a:rPr lang="hr-HR" sz="3600" dirty="0"/>
              <a:t> </a:t>
            </a:r>
            <a:r>
              <a:rPr lang="hr-HR" sz="3600" dirty="0" err="1"/>
              <a:t>papučah</a:t>
            </a:r>
            <a:r>
              <a:rPr lang="hr-HR" sz="3600" dirty="0"/>
              <a:t> </a:t>
            </a:r>
            <a:r>
              <a:rPr lang="hr-HR" sz="3600" dirty="0" err="1"/>
              <a:t>ke</a:t>
            </a:r>
            <a:r>
              <a:rPr lang="hr-HR" sz="3600" dirty="0"/>
              <a:t> su same </a:t>
            </a:r>
            <a:r>
              <a:rPr lang="hr-HR" sz="3600" dirty="0" smtClean="0"/>
              <a:t>zašile.</a:t>
            </a:r>
          </a:p>
          <a:p>
            <a:pPr marL="0" indent="0" algn="ctr">
              <a:buNone/>
            </a:pPr>
            <a:endParaRPr lang="hr-HR" sz="3600" dirty="0" smtClean="0"/>
          </a:p>
          <a:p>
            <a:pPr marL="0" indent="0">
              <a:buNone/>
            </a:pPr>
            <a:r>
              <a:rPr lang="hr-HR" dirty="0" smtClean="0"/>
              <a:t>Nina </a:t>
            </a:r>
            <a:r>
              <a:rPr lang="hr-HR" dirty="0" err="1" smtClean="0"/>
              <a:t>Juretić</a:t>
            </a:r>
            <a:r>
              <a:rPr lang="hr-HR" dirty="0" smtClean="0"/>
              <a:t> 4.c, tempera</a:t>
            </a:r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30" y="2239963"/>
            <a:ext cx="3274990" cy="3876675"/>
          </a:xfrm>
        </p:spPr>
      </p:pic>
    </p:spTree>
    <p:extLst>
      <p:ext uri="{BB962C8B-B14F-4D97-AF65-F5344CB8AC3E}">
        <p14:creationId xmlns:p14="http://schemas.microsoft.com/office/powerpoint/2010/main" val="3068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400" dirty="0" smtClean="0"/>
              <a:t>Lutka </a:t>
            </a:r>
            <a:r>
              <a:rPr lang="hr-HR" sz="4400" dirty="0" err="1" smtClean="0"/>
              <a:t>mlikarica</a:t>
            </a:r>
            <a:r>
              <a:rPr lang="hr-HR" sz="4400" dirty="0" smtClean="0"/>
              <a:t> u 1.a</a:t>
            </a:r>
            <a:endParaRPr lang="hr-HR" sz="44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2239963"/>
            <a:ext cx="2907506" cy="3876675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51932"/>
            <a:ext cx="3803650" cy="2852737"/>
          </a:xfrm>
        </p:spPr>
      </p:pic>
    </p:spTree>
    <p:extLst>
      <p:ext uri="{BB962C8B-B14F-4D97-AF65-F5344CB8AC3E}">
        <p14:creationId xmlns:p14="http://schemas.microsoft.com/office/powerpoint/2010/main" val="150211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400" dirty="0" err="1" smtClean="0"/>
              <a:t>Mlikarica</a:t>
            </a:r>
            <a:r>
              <a:rPr lang="hr-HR" sz="4400" dirty="0" smtClean="0"/>
              <a:t> </a:t>
            </a:r>
            <a:r>
              <a:rPr lang="hr-HR" sz="4400" dirty="0" err="1" smtClean="0"/>
              <a:t>gre</a:t>
            </a:r>
            <a:r>
              <a:rPr lang="hr-HR" sz="4400" dirty="0" smtClean="0"/>
              <a:t> </a:t>
            </a:r>
            <a:r>
              <a:rPr lang="hr-HR" sz="4400" dirty="0" err="1" smtClean="0"/>
              <a:t>zdolun</a:t>
            </a:r>
            <a:r>
              <a:rPr lang="hr-HR" sz="4400" dirty="0" smtClean="0"/>
              <a:t>, 1.a</a:t>
            </a:r>
            <a:endParaRPr lang="hr-HR" sz="4400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2800" dirty="0" err="1" smtClean="0"/>
              <a:t>Terra</a:t>
            </a:r>
            <a:r>
              <a:rPr lang="hr-HR" sz="2800" dirty="0" smtClean="0"/>
              <a:t> Pribanić</a:t>
            </a:r>
            <a:endParaRPr lang="hr-HR" sz="2800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645" y="2947988"/>
            <a:ext cx="2124309" cy="3171825"/>
          </a:xfrm>
        </p:spPr>
      </p:pic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hr-HR" sz="2800" dirty="0" err="1" smtClean="0"/>
              <a:t>Luce</a:t>
            </a:r>
            <a:r>
              <a:rPr lang="hr-HR" sz="2800" dirty="0" smtClean="0"/>
              <a:t> Marinić</a:t>
            </a:r>
            <a:endParaRPr lang="hr-HR" sz="2800" dirty="0"/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16" y="2944813"/>
            <a:ext cx="2121693" cy="3171825"/>
          </a:xfrm>
        </p:spPr>
      </p:pic>
    </p:spTree>
    <p:extLst>
      <p:ext uri="{BB962C8B-B14F-4D97-AF65-F5344CB8AC3E}">
        <p14:creationId xmlns:p14="http://schemas.microsoft.com/office/powerpoint/2010/main" val="275408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5034579" y="1052737"/>
            <a:ext cx="3422483" cy="2512380"/>
          </a:xfrm>
        </p:spPr>
        <p:txBody>
          <a:bodyPr/>
          <a:lstStyle/>
          <a:p>
            <a:pPr algn="ctr"/>
            <a:r>
              <a:rPr lang="hr-HR" sz="3600" dirty="0" smtClean="0"/>
              <a:t>Mljekarski trg posvećen je grobničkoj </a:t>
            </a:r>
            <a:r>
              <a:rPr lang="hr-HR" sz="3600" dirty="0" err="1" smtClean="0"/>
              <a:t>mlikarici</a:t>
            </a:r>
            <a:endParaRPr lang="hr-HR" sz="3600" dirty="0"/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23" y="558800"/>
            <a:ext cx="3131641" cy="5567363"/>
          </a:xfrm>
        </p:spPr>
      </p:pic>
      <p:sp>
        <p:nvSpPr>
          <p:cNvPr id="7" name="Rezervirano mjesto teksta 6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hr-HR" sz="2000" dirty="0" smtClean="0"/>
              <a:t> </a:t>
            </a:r>
            <a:r>
              <a:rPr lang="hr-HR" sz="2000" dirty="0" err="1"/>
              <a:t>M</a:t>
            </a:r>
            <a:r>
              <a:rPr lang="hr-HR" sz="2000" dirty="0" err="1" smtClean="0"/>
              <a:t>likarica</a:t>
            </a:r>
            <a:r>
              <a:rPr lang="hr-HR" sz="2000" dirty="0" smtClean="0"/>
              <a:t> </a:t>
            </a:r>
            <a:r>
              <a:rPr lang="hr-HR" sz="2000" dirty="0"/>
              <a:t>se na jednom mjestu u Rijeci još uvijek može sresti: na njoj posvećenom Mljekarskom trgu, lik grobničke </a:t>
            </a:r>
            <a:r>
              <a:rPr lang="hr-HR" sz="2000" dirty="0" err="1"/>
              <a:t>mlikarice</a:t>
            </a:r>
            <a:r>
              <a:rPr lang="hr-HR" sz="2000" dirty="0"/>
              <a:t>, izrađen skulptorskom rukom </a:t>
            </a:r>
            <a:r>
              <a:rPr lang="hr-HR" sz="2000" dirty="0" err="1"/>
              <a:t>Belizara</a:t>
            </a:r>
            <a:r>
              <a:rPr lang="hr-HR" sz="2000" dirty="0"/>
              <a:t> </a:t>
            </a:r>
            <a:r>
              <a:rPr lang="hr-HR" sz="2000" dirty="0" err="1"/>
              <a:t>Bahorića</a:t>
            </a:r>
            <a:r>
              <a:rPr lang="hr-HR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247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3200" dirty="0" err="1" smtClean="0"/>
              <a:t>Mlikarica</a:t>
            </a:r>
            <a:r>
              <a:rPr lang="hr-HR" sz="3200" dirty="0" smtClean="0"/>
              <a:t> u Dražicama, rad kipara Rajka Sroka</a:t>
            </a:r>
            <a:endParaRPr lang="hr-HR" sz="32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23" y="558800"/>
            <a:ext cx="3131641" cy="5567363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Drvena skulptura izrađena je prema stvarnom liku Antonije </a:t>
            </a:r>
            <a:r>
              <a:rPr lang="hr-HR" sz="2000" dirty="0" err="1" smtClean="0"/>
              <a:t>Reljac</a:t>
            </a:r>
            <a:r>
              <a:rPr lang="hr-HR" sz="2000" dirty="0" smtClean="0"/>
              <a:t> iz mjesta </a:t>
            </a:r>
            <a:r>
              <a:rPr lang="hr-HR" sz="2000" dirty="0" err="1" smtClean="0"/>
              <a:t>Podhum</a:t>
            </a:r>
            <a:r>
              <a:rPr lang="hr-HR" sz="2000" dirty="0" smtClean="0"/>
              <a:t>. Zbog ranog kretanja u Rijeku, noću dok ostali još spavaju, u ruci drži petrolejsku lampu.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302079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Mali keramičari, 1.b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Glinene </a:t>
            </a:r>
            <a:r>
              <a:rPr lang="hr-HR" sz="2800" dirty="0" err="1" smtClean="0"/>
              <a:t>mlikarice</a:t>
            </a:r>
            <a:endParaRPr lang="hr-HR" sz="2800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75" y="3107532"/>
            <a:ext cx="3803650" cy="2852737"/>
          </a:xfrm>
        </p:spPr>
      </p:pic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Petra Polić</a:t>
            </a:r>
            <a:endParaRPr lang="hr-HR" sz="2800" dirty="0"/>
          </a:p>
        </p:txBody>
      </p:sp>
      <p:pic>
        <p:nvPicPr>
          <p:cNvPr id="10" name="Rezervirano mjesto sadržaja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105547"/>
            <a:ext cx="3800475" cy="2850356"/>
          </a:xfrm>
        </p:spPr>
      </p:pic>
    </p:spTree>
    <p:extLst>
      <p:ext uri="{BB962C8B-B14F-4D97-AF65-F5344CB8AC3E}">
        <p14:creationId xmlns:p14="http://schemas.microsoft.com/office/powerpoint/2010/main" val="135722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Mali keramičari, 1.b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Paula </a:t>
            </a:r>
            <a:r>
              <a:rPr lang="hr-HR" sz="2800" dirty="0" err="1" smtClean="0"/>
              <a:t>Zaharija</a:t>
            </a:r>
            <a:endParaRPr lang="hr-HR" sz="2800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36" y="2947988"/>
            <a:ext cx="3340328" cy="3171825"/>
          </a:xfrm>
        </p:spPr>
      </p:pic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Niko </a:t>
            </a:r>
            <a:r>
              <a:rPr lang="hr-HR" sz="2800" dirty="0" err="1" smtClean="0"/>
              <a:t>Matejčić</a:t>
            </a:r>
            <a:endParaRPr lang="hr-HR" sz="2800" dirty="0"/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105547"/>
            <a:ext cx="3800475" cy="2850356"/>
          </a:xfrm>
        </p:spPr>
      </p:pic>
    </p:spTree>
    <p:extLst>
      <p:ext uri="{BB962C8B-B14F-4D97-AF65-F5344CB8AC3E}">
        <p14:creationId xmlns:p14="http://schemas.microsoft.com/office/powerpoint/2010/main" val="216883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800" dirty="0" smtClean="0"/>
              <a:t>Likovna grupa učenika viših razreda</a:t>
            </a:r>
            <a:endParaRPr lang="hr-HR" sz="48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2348880"/>
            <a:ext cx="2907506" cy="3767758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097" y="2239963"/>
            <a:ext cx="2907506" cy="3876675"/>
          </a:xfrm>
        </p:spPr>
      </p:pic>
    </p:spTree>
    <p:extLst>
      <p:ext uri="{BB962C8B-B14F-4D97-AF65-F5344CB8AC3E}">
        <p14:creationId xmlns:p14="http://schemas.microsoft.com/office/powerpoint/2010/main" val="377317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dirty="0" smtClean="0"/>
              <a:t>Grobnički suvenir:</a:t>
            </a:r>
            <a:br>
              <a:rPr lang="hr-HR" sz="4000" dirty="0" smtClean="0"/>
            </a:br>
            <a:r>
              <a:rPr lang="hr-HR" sz="4000" dirty="0" smtClean="0"/>
              <a:t>platnena torba s likom </a:t>
            </a:r>
            <a:r>
              <a:rPr lang="hr-HR" sz="4000" dirty="0" err="1" smtClean="0"/>
              <a:t>mlikarice</a:t>
            </a:r>
            <a:endParaRPr lang="hr-HR" sz="40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51932"/>
            <a:ext cx="3803650" cy="2852737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959" y="2239963"/>
            <a:ext cx="1885782" cy="3876675"/>
          </a:xfrm>
        </p:spPr>
      </p:pic>
    </p:spTree>
    <p:extLst>
      <p:ext uri="{BB962C8B-B14F-4D97-AF65-F5344CB8AC3E}">
        <p14:creationId xmlns:p14="http://schemas.microsoft.com/office/powerpoint/2010/main" val="52768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dirty="0" err="1" smtClean="0"/>
              <a:t>Kostimografska</a:t>
            </a:r>
            <a:r>
              <a:rPr lang="hr-HR" sz="4000" dirty="0" smtClean="0"/>
              <a:t> radionica</a:t>
            </a:r>
            <a:br>
              <a:rPr lang="hr-HR" sz="4000" dirty="0" smtClean="0"/>
            </a:br>
            <a:r>
              <a:rPr lang="hr-HR" sz="4000" dirty="0" smtClean="0"/>
              <a:t>učenica 4.a, 4.b i 4.c</a:t>
            </a:r>
            <a:endParaRPr lang="hr-HR" sz="40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2239963"/>
            <a:ext cx="2907506" cy="3876675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35" y="2239963"/>
            <a:ext cx="2180629" cy="3876675"/>
          </a:xfrm>
        </p:spPr>
      </p:pic>
    </p:spTree>
    <p:extLst>
      <p:ext uri="{BB962C8B-B14F-4D97-AF65-F5344CB8AC3E}">
        <p14:creationId xmlns:p14="http://schemas.microsoft.com/office/powerpoint/2010/main" val="415792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Moderne </a:t>
            </a:r>
            <a:r>
              <a:rPr lang="hr-HR" dirty="0" err="1" smtClean="0"/>
              <a:t>mlikarice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2239963"/>
            <a:ext cx="2907506" cy="3876675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869" y="2239963"/>
            <a:ext cx="2997962" cy="3876675"/>
          </a:xfrm>
        </p:spPr>
      </p:pic>
    </p:spTree>
    <p:extLst>
      <p:ext uri="{BB962C8B-B14F-4D97-AF65-F5344CB8AC3E}">
        <p14:creationId xmlns:p14="http://schemas.microsoft.com/office/powerpoint/2010/main" val="87582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Moja nona </a:t>
            </a:r>
            <a:r>
              <a:rPr lang="hr-HR" dirty="0" err="1" smtClean="0"/>
              <a:t>mlikarica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59" y="2239963"/>
            <a:ext cx="2647132" cy="3876675"/>
          </a:xfrm>
        </p:spPr>
      </p:pic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2000" dirty="0" err="1"/>
              <a:t>Daž</a:t>
            </a:r>
            <a:r>
              <a:rPr lang="hr-HR" sz="2000" dirty="0"/>
              <a:t>, </a:t>
            </a:r>
            <a:r>
              <a:rPr lang="hr-HR" sz="2000" dirty="0" err="1"/>
              <a:t>vetar</a:t>
            </a:r>
            <a:r>
              <a:rPr lang="hr-HR" sz="2000" dirty="0"/>
              <a:t>, </a:t>
            </a:r>
            <a:r>
              <a:rPr lang="hr-HR" sz="2000" dirty="0" err="1"/>
              <a:t>snig</a:t>
            </a:r>
            <a:r>
              <a:rPr lang="hr-HR" sz="2000" dirty="0"/>
              <a:t>, vela </a:t>
            </a:r>
            <a:r>
              <a:rPr lang="hr-HR" sz="2000" dirty="0" err="1"/>
              <a:t>teplina</a:t>
            </a:r>
            <a:r>
              <a:rPr lang="hr-HR" sz="2000" dirty="0"/>
              <a:t>, </a:t>
            </a:r>
            <a:r>
              <a:rPr lang="hr-HR" sz="2000" dirty="0" err="1"/>
              <a:t>vavik</a:t>
            </a:r>
            <a:r>
              <a:rPr lang="hr-HR" sz="2000" dirty="0"/>
              <a:t> </a:t>
            </a:r>
            <a:r>
              <a:rPr lang="hr-HR" sz="2000" dirty="0" err="1"/>
              <a:t>va</a:t>
            </a:r>
            <a:r>
              <a:rPr lang="hr-HR" sz="2000" dirty="0"/>
              <a:t> istoj obući, </a:t>
            </a:r>
            <a:r>
              <a:rPr lang="hr-HR" sz="2000" dirty="0" err="1"/>
              <a:t>aš</a:t>
            </a:r>
            <a:r>
              <a:rPr lang="hr-HR" sz="2000" dirty="0"/>
              <a:t> se ča su dobile od </a:t>
            </a:r>
            <a:r>
              <a:rPr lang="hr-HR" sz="2000" dirty="0" err="1"/>
              <a:t>mlika</a:t>
            </a:r>
            <a:r>
              <a:rPr lang="hr-HR" sz="2000" dirty="0"/>
              <a:t> morale su potrošit  na hranu, </a:t>
            </a:r>
            <a:r>
              <a:rPr lang="hr-HR" sz="2000" dirty="0" err="1"/>
              <a:t>ku</a:t>
            </a:r>
            <a:r>
              <a:rPr lang="hr-HR" sz="2000" dirty="0"/>
              <a:t> su nosile za čuda </a:t>
            </a:r>
            <a:r>
              <a:rPr lang="hr-HR" sz="2000" dirty="0" err="1"/>
              <a:t>dice</a:t>
            </a:r>
            <a:r>
              <a:rPr lang="hr-HR" sz="2000" dirty="0"/>
              <a:t> ka su ju čekala doma. </a:t>
            </a:r>
            <a:r>
              <a:rPr lang="hr-HR" sz="2000" dirty="0" err="1"/>
              <a:t>Va</a:t>
            </a:r>
            <a:r>
              <a:rPr lang="hr-HR" sz="2000" dirty="0"/>
              <a:t> to </a:t>
            </a:r>
            <a:r>
              <a:rPr lang="hr-HR" sz="2000" dirty="0" err="1"/>
              <a:t>vrime</a:t>
            </a:r>
            <a:r>
              <a:rPr lang="hr-HR" sz="2000" dirty="0"/>
              <a:t> biloj normalno da saka kuća ima puno </a:t>
            </a:r>
            <a:r>
              <a:rPr lang="hr-HR" sz="2000" dirty="0" err="1"/>
              <a:t>dičine</a:t>
            </a:r>
            <a:r>
              <a:rPr lang="hr-HR" sz="2000" dirty="0" smtClean="0"/>
              <a:t>.</a:t>
            </a:r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endParaRPr lang="hr-HR" sz="2000" dirty="0" smtClean="0"/>
          </a:p>
          <a:p>
            <a:pPr marL="0" indent="0">
              <a:buNone/>
            </a:pPr>
            <a:r>
              <a:rPr lang="hr-HR" sz="2000" dirty="0" smtClean="0"/>
              <a:t>Bartol </a:t>
            </a:r>
            <a:r>
              <a:rPr lang="hr-HR" sz="2000" dirty="0" err="1" smtClean="0"/>
              <a:t>Nastić</a:t>
            </a:r>
            <a:r>
              <a:rPr lang="hr-HR" sz="2000" dirty="0" smtClean="0"/>
              <a:t> 4.c, tempera</a:t>
            </a:r>
            <a:endParaRPr lang="hr-HR" sz="2000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2025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Projekt nam je donio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hr-HR" dirty="0"/>
              <a:t>spoznaje o teškom životu naših predaka</a:t>
            </a:r>
          </a:p>
          <a:p>
            <a:pPr lvl="0"/>
            <a:r>
              <a:rPr lang="hr-HR" dirty="0"/>
              <a:t>usporedbu s današnjim suvremenim načinom dostave i konzumacije mlijeka</a:t>
            </a:r>
          </a:p>
          <a:p>
            <a:pPr lvl="0"/>
            <a:r>
              <a:rPr lang="hr-HR" dirty="0"/>
              <a:t>važnost mlijeka i mliječnih proizvoda za razvoj mladog bića</a:t>
            </a:r>
          </a:p>
          <a:p>
            <a:pPr lvl="0"/>
            <a:r>
              <a:rPr lang="hr-HR" dirty="0"/>
              <a:t>udaljenosti koje su svakodnevno propješačile </a:t>
            </a:r>
            <a:r>
              <a:rPr lang="hr-HR" dirty="0" err="1"/>
              <a:t>mlikarice</a:t>
            </a:r>
            <a:endParaRPr lang="hr-HR" dirty="0"/>
          </a:p>
          <a:p>
            <a:pPr lvl="0"/>
            <a:r>
              <a:rPr lang="hr-HR" dirty="0"/>
              <a:t>povijesne činjenice i previranja toga doba</a:t>
            </a:r>
          </a:p>
          <a:p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hr-HR" dirty="0"/>
              <a:t>uvid u razvoj prometnih sredstava</a:t>
            </a:r>
          </a:p>
          <a:p>
            <a:pPr lvl="0"/>
            <a:r>
              <a:rPr lang="hr-HR" dirty="0"/>
              <a:t>način odijevanja i izgled </a:t>
            </a:r>
            <a:r>
              <a:rPr lang="hr-HR" dirty="0" err="1"/>
              <a:t>mlikarica</a:t>
            </a:r>
            <a:r>
              <a:rPr lang="hr-HR" dirty="0"/>
              <a:t> te komunikacija s gradskim gospama</a:t>
            </a:r>
          </a:p>
          <a:p>
            <a:pPr lvl="0"/>
            <a:r>
              <a:rPr lang="hr-HR" dirty="0"/>
              <a:t>kulturu i običaje toga doba</a:t>
            </a:r>
          </a:p>
          <a:p>
            <a:pPr lvl="0"/>
            <a:r>
              <a:rPr lang="hr-HR" dirty="0"/>
              <a:t>alat i oruđe u svakodnevnom životu naših predaka</a:t>
            </a:r>
          </a:p>
          <a:p>
            <a:pPr lvl="0"/>
            <a:r>
              <a:rPr lang="hr-HR" dirty="0"/>
              <a:t>učenje o flori i fauni grobničkog kraja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2414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dirty="0" smtClean="0"/>
              <a:t>Mali zbor učenika od 4. do 8. razreda, uglazbljeni stihovi čakavske grupe </a:t>
            </a:r>
            <a:endParaRPr lang="hr-HR" sz="32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02044"/>
            <a:ext cx="3803650" cy="3352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276872"/>
            <a:ext cx="3008798" cy="3876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610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400" dirty="0"/>
              <a:t>P</a:t>
            </a:r>
            <a:r>
              <a:rPr lang="hr-HR" sz="4400" dirty="0" smtClean="0"/>
              <a:t>rojekt Moja nona </a:t>
            </a:r>
            <a:r>
              <a:rPr lang="hr-HR" sz="4400" dirty="0" err="1" smtClean="0"/>
              <a:t>mlikarica</a:t>
            </a:r>
            <a:endParaRPr lang="hr-HR" sz="44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hr-HR" dirty="0"/>
              <a:t>njegovanje ljubavi prema zavičaju, njegovoj prošlosti, tradiciji, običajima i jeziku kroz priče i svjedočanstva o teškom životu </a:t>
            </a:r>
            <a:r>
              <a:rPr lang="hr-HR" b="1" dirty="0" err="1"/>
              <a:t>mlikaric</a:t>
            </a:r>
            <a:r>
              <a:rPr lang="hr-HR" dirty="0" err="1"/>
              <a:t>a</a:t>
            </a:r>
            <a:endParaRPr lang="hr-HR" dirty="0"/>
          </a:p>
          <a:p>
            <a:pPr lvl="0"/>
            <a:r>
              <a:rPr lang="hr-HR" dirty="0"/>
              <a:t>produbljivanje i obogaćivanje učeničkog znanja iz zavičajne prošlosti</a:t>
            </a:r>
          </a:p>
          <a:p>
            <a:pPr lvl="0"/>
            <a:r>
              <a:rPr lang="hr-HR" dirty="0"/>
              <a:t>pronalaženje i prikupljanje podataka bogate tradicije povezujući je sa suvremenim svijetom i životom</a:t>
            </a:r>
          </a:p>
          <a:p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hr-HR" dirty="0"/>
              <a:t>suradnja sa žiteljima grobničkog kraja kroz kreativnost i stvaralačku radoznalost</a:t>
            </a:r>
          </a:p>
          <a:p>
            <a:pPr lvl="0"/>
            <a:r>
              <a:rPr lang="hr-HR" dirty="0"/>
              <a:t>u spomen na trudbenice opterećene i pogrbljene pod teškim teretom koje su po </a:t>
            </a:r>
            <a:r>
              <a:rPr lang="hr-HR" dirty="0" err="1"/>
              <a:t>žegi</a:t>
            </a:r>
            <a:r>
              <a:rPr lang="hr-HR" dirty="0"/>
              <a:t>, kiši i snijegu, nosile mlijeko, bijelu Božju kap koja je othranila brojnu djecu i otpravila ih u život</a:t>
            </a:r>
          </a:p>
          <a:p>
            <a:r>
              <a:rPr lang="hr-HR" dirty="0"/>
              <a:t> </a:t>
            </a:r>
            <a:r>
              <a:rPr lang="hr-HR" dirty="0" smtClean="0"/>
              <a:t>grobnički suvenir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3144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dirty="0" smtClean="0"/>
              <a:t>U projektu su sudjelovali učenici i učiteljice razredne nastave</a:t>
            </a:r>
            <a:endParaRPr lang="hr-HR" sz="40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hr-HR" sz="2000" dirty="0" smtClean="0"/>
          </a:p>
          <a:p>
            <a:pPr lvl="0"/>
            <a:r>
              <a:rPr lang="hr-HR" sz="2000" dirty="0"/>
              <a:t>1.a Adela Malnar</a:t>
            </a:r>
          </a:p>
          <a:p>
            <a:pPr lvl="0"/>
            <a:r>
              <a:rPr lang="hr-HR" sz="2000" dirty="0"/>
              <a:t>1.b Ivana </a:t>
            </a:r>
            <a:r>
              <a:rPr lang="hr-HR" sz="2000" dirty="0" err="1"/>
              <a:t>Manjgotić</a:t>
            </a:r>
            <a:r>
              <a:rPr lang="hr-HR" sz="2000" dirty="0"/>
              <a:t>                    </a:t>
            </a:r>
          </a:p>
          <a:p>
            <a:pPr lvl="0"/>
            <a:r>
              <a:rPr lang="hr-HR" sz="2000" dirty="0"/>
              <a:t>1.c </a:t>
            </a:r>
            <a:r>
              <a:rPr lang="hr-HR" sz="2000" dirty="0" err="1"/>
              <a:t>Đeni</a:t>
            </a:r>
            <a:r>
              <a:rPr lang="hr-HR" sz="2000" dirty="0"/>
              <a:t> </a:t>
            </a:r>
            <a:r>
              <a:rPr lang="hr-HR" sz="2000" dirty="0" err="1"/>
              <a:t>Kunsek</a:t>
            </a:r>
            <a:endParaRPr lang="hr-HR" sz="2000" dirty="0"/>
          </a:p>
          <a:p>
            <a:pPr marL="0" indent="0">
              <a:buNone/>
            </a:pPr>
            <a:r>
              <a:rPr lang="hr-HR" sz="2000" dirty="0"/>
              <a:t> </a:t>
            </a:r>
          </a:p>
          <a:p>
            <a:pPr lvl="0"/>
            <a:r>
              <a:rPr lang="hr-HR" sz="2000" dirty="0"/>
              <a:t>2.a Jasna </a:t>
            </a:r>
            <a:r>
              <a:rPr lang="hr-HR" sz="2000" dirty="0" err="1"/>
              <a:t>Juretić</a:t>
            </a:r>
            <a:endParaRPr lang="hr-HR" sz="2000" dirty="0"/>
          </a:p>
          <a:p>
            <a:pPr lvl="0"/>
            <a:r>
              <a:rPr lang="hr-HR" sz="2000" dirty="0"/>
              <a:t>2.b Neda </a:t>
            </a:r>
            <a:r>
              <a:rPr lang="hr-HR" sz="2000" dirty="0" err="1"/>
              <a:t>Kanjer</a:t>
            </a:r>
            <a:endParaRPr lang="hr-HR" sz="2000" dirty="0"/>
          </a:p>
          <a:p>
            <a:pPr lvl="0"/>
            <a:r>
              <a:rPr lang="hr-HR" sz="2000" dirty="0"/>
              <a:t>2.c Andreja </a:t>
            </a:r>
            <a:r>
              <a:rPr lang="hr-HR" sz="2000" dirty="0" err="1"/>
              <a:t>Miler</a:t>
            </a:r>
            <a:endParaRPr lang="hr-HR" sz="2000" dirty="0"/>
          </a:p>
          <a:p>
            <a:endParaRPr lang="hr-HR" sz="2000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lvl="0"/>
            <a:r>
              <a:rPr lang="hr-HR" sz="2000" dirty="0"/>
              <a:t>3.a </a:t>
            </a:r>
            <a:r>
              <a:rPr lang="hr-HR" sz="2000" dirty="0" err="1"/>
              <a:t>Beti</a:t>
            </a:r>
            <a:r>
              <a:rPr lang="hr-HR" sz="2000" dirty="0"/>
              <a:t> </a:t>
            </a:r>
            <a:r>
              <a:rPr lang="hr-HR" sz="2000" dirty="0" err="1"/>
              <a:t>Radetić</a:t>
            </a:r>
            <a:r>
              <a:rPr lang="hr-HR" sz="2000" dirty="0"/>
              <a:t> Mavrinac</a:t>
            </a:r>
          </a:p>
          <a:p>
            <a:pPr lvl="0"/>
            <a:r>
              <a:rPr lang="hr-HR" sz="2000" dirty="0"/>
              <a:t>3.b </a:t>
            </a:r>
            <a:r>
              <a:rPr lang="hr-HR" sz="2000" dirty="0" err="1"/>
              <a:t>Doris</a:t>
            </a:r>
            <a:r>
              <a:rPr lang="hr-HR" sz="2000" dirty="0"/>
              <a:t> </a:t>
            </a:r>
            <a:r>
              <a:rPr lang="hr-HR" sz="2000" dirty="0" err="1"/>
              <a:t>Šanko</a:t>
            </a:r>
            <a:r>
              <a:rPr lang="hr-HR" sz="2000" dirty="0"/>
              <a:t> Milković</a:t>
            </a:r>
          </a:p>
          <a:p>
            <a:pPr lvl="0"/>
            <a:r>
              <a:rPr lang="hr-HR" sz="2000" dirty="0"/>
              <a:t>3.c Alenka Žagar Pančić</a:t>
            </a:r>
          </a:p>
          <a:p>
            <a:pPr marL="0" indent="0">
              <a:buNone/>
            </a:pPr>
            <a:r>
              <a:rPr lang="hr-HR" sz="2000" dirty="0"/>
              <a:t> </a:t>
            </a:r>
          </a:p>
          <a:p>
            <a:pPr lvl="0"/>
            <a:r>
              <a:rPr lang="hr-HR" sz="2000" dirty="0"/>
              <a:t>4.a Anita </a:t>
            </a:r>
            <a:r>
              <a:rPr lang="hr-HR" sz="2000" dirty="0" err="1"/>
              <a:t>Zaharija</a:t>
            </a:r>
            <a:endParaRPr lang="hr-HR" sz="2000" dirty="0"/>
          </a:p>
          <a:p>
            <a:pPr lvl="0"/>
            <a:r>
              <a:rPr lang="hr-HR" sz="2000" dirty="0"/>
              <a:t>4.b Lidija </a:t>
            </a:r>
            <a:r>
              <a:rPr lang="hr-HR" sz="2000" dirty="0" err="1"/>
              <a:t>Molnar</a:t>
            </a:r>
            <a:r>
              <a:rPr lang="hr-HR" sz="2000" dirty="0"/>
              <a:t> </a:t>
            </a:r>
            <a:r>
              <a:rPr lang="hr-HR" sz="2000" dirty="0" err="1"/>
              <a:t>Čargonja</a:t>
            </a:r>
            <a:endParaRPr lang="hr-HR" sz="2000" dirty="0"/>
          </a:p>
          <a:p>
            <a:pPr lvl="0"/>
            <a:r>
              <a:rPr lang="hr-HR" sz="2000" dirty="0"/>
              <a:t>4.c Tatjana </a:t>
            </a:r>
            <a:r>
              <a:rPr lang="hr-HR" sz="2000" dirty="0" err="1"/>
              <a:t>Perhat</a:t>
            </a:r>
            <a:endParaRPr lang="hr-HR" sz="2000" dirty="0"/>
          </a:p>
          <a:p>
            <a:pPr marL="0" indent="0">
              <a:buNone/>
            </a:pPr>
            <a:r>
              <a:rPr lang="hr-HR" sz="2000" dirty="0"/>
              <a:t> </a:t>
            </a:r>
          </a:p>
          <a:p>
            <a:pPr lvl="0"/>
            <a:r>
              <a:rPr lang="hr-HR" sz="2000" dirty="0"/>
              <a:t>PŠ Grobnik Sanja </a:t>
            </a:r>
            <a:r>
              <a:rPr lang="hr-HR" sz="2000" dirty="0" err="1"/>
              <a:t>Sveško</a:t>
            </a:r>
            <a:r>
              <a:rPr lang="hr-HR" sz="2000" dirty="0"/>
              <a:t> Šafar i Tanja Šojat</a:t>
            </a:r>
          </a:p>
          <a:p>
            <a:pPr lvl="0"/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332885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600" dirty="0" smtClean="0"/>
              <a:t>U projektu su sudjelovali učenici i voditelji izvannastavnih aktivnosti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hr-HR" dirty="0"/>
              <a:t>Zavičajna grupa, voditeljica Jasna </a:t>
            </a:r>
            <a:r>
              <a:rPr lang="hr-HR" dirty="0" err="1"/>
              <a:t>Juretić</a:t>
            </a:r>
            <a:endParaRPr lang="hr-HR" dirty="0"/>
          </a:p>
          <a:p>
            <a:pPr lvl="0"/>
            <a:r>
              <a:rPr lang="hr-HR" dirty="0"/>
              <a:t>Literarno-dramska grupa, voditeljica Neda </a:t>
            </a:r>
            <a:r>
              <a:rPr lang="hr-HR" dirty="0" err="1"/>
              <a:t>Kanjer</a:t>
            </a:r>
            <a:endParaRPr lang="hr-HR" dirty="0"/>
          </a:p>
          <a:p>
            <a:pPr lvl="0"/>
            <a:r>
              <a:rPr lang="hr-HR" dirty="0"/>
              <a:t>Čakavska grupa, voditeljica Anita </a:t>
            </a:r>
            <a:r>
              <a:rPr lang="hr-HR" dirty="0" err="1"/>
              <a:t>Zaharija</a:t>
            </a:r>
            <a:endParaRPr lang="hr-HR" dirty="0"/>
          </a:p>
          <a:p>
            <a:pPr lvl="0"/>
            <a:r>
              <a:rPr lang="hr-HR" dirty="0"/>
              <a:t>Scenska grupa, voditeljica Lidija </a:t>
            </a:r>
            <a:r>
              <a:rPr lang="hr-HR" dirty="0" err="1"/>
              <a:t>Molnar</a:t>
            </a:r>
            <a:r>
              <a:rPr lang="hr-HR" dirty="0"/>
              <a:t> </a:t>
            </a:r>
            <a:r>
              <a:rPr lang="hr-HR" dirty="0" err="1"/>
              <a:t>Čargonja</a:t>
            </a:r>
            <a:endParaRPr lang="hr-HR" dirty="0"/>
          </a:p>
          <a:p>
            <a:pPr lvl="0"/>
            <a:r>
              <a:rPr lang="hr-HR" dirty="0"/>
              <a:t>Mali keramičari, voditeljica Ivana </a:t>
            </a:r>
            <a:r>
              <a:rPr lang="hr-HR" dirty="0" err="1"/>
              <a:t>Manjgotić</a:t>
            </a:r>
            <a:endParaRPr lang="hr-HR" dirty="0"/>
          </a:p>
          <a:p>
            <a:pPr lvl="0"/>
            <a:r>
              <a:rPr lang="hr-HR" dirty="0" err="1"/>
              <a:t>Kostimografska</a:t>
            </a:r>
            <a:r>
              <a:rPr lang="hr-HR" dirty="0"/>
              <a:t> radionica, voditeljica </a:t>
            </a:r>
            <a:r>
              <a:rPr lang="hr-HR" dirty="0" err="1"/>
              <a:t>Đeni</a:t>
            </a:r>
            <a:r>
              <a:rPr lang="hr-HR" dirty="0"/>
              <a:t> </a:t>
            </a:r>
            <a:r>
              <a:rPr lang="hr-HR" dirty="0" err="1"/>
              <a:t>Kunsek</a:t>
            </a:r>
            <a:endParaRPr lang="hr-HR" dirty="0"/>
          </a:p>
          <a:p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hr-HR" dirty="0"/>
              <a:t>Mali zbor, voditelj Marko </a:t>
            </a:r>
            <a:r>
              <a:rPr lang="hr-HR" dirty="0" err="1"/>
              <a:t>Fabris</a:t>
            </a:r>
            <a:r>
              <a:rPr lang="hr-HR" dirty="0"/>
              <a:t>, učitelj GK-e</a:t>
            </a:r>
          </a:p>
          <a:p>
            <a:pPr lvl="0"/>
            <a:r>
              <a:rPr lang="hr-HR" dirty="0"/>
              <a:t>Kazalište sjena, voditeljica Denis </a:t>
            </a:r>
            <a:r>
              <a:rPr lang="hr-HR" dirty="0" err="1"/>
              <a:t>Pavin</a:t>
            </a:r>
            <a:r>
              <a:rPr lang="hr-HR" dirty="0"/>
              <a:t>, učiteljica povijesti</a:t>
            </a:r>
          </a:p>
          <a:p>
            <a:pPr lvl="0"/>
            <a:r>
              <a:rPr lang="hr-HR" dirty="0"/>
              <a:t>Likovna grupa, voditeljica Monika </a:t>
            </a:r>
            <a:r>
              <a:rPr lang="hr-HR" dirty="0" err="1"/>
              <a:t>K</a:t>
            </a:r>
            <a:r>
              <a:rPr lang="hr-HR" dirty="0" err="1" smtClean="0"/>
              <a:t>ukučević</a:t>
            </a:r>
            <a:r>
              <a:rPr lang="hr-HR" dirty="0"/>
              <a:t>, učiteljica LK-e</a:t>
            </a:r>
          </a:p>
          <a:p>
            <a:pPr lvl="0"/>
            <a:r>
              <a:rPr lang="hr-HR" dirty="0"/>
              <a:t>Mala škola glagoljice, voditeljica Katarina Badurina </a:t>
            </a:r>
            <a:r>
              <a:rPr lang="hr-HR" dirty="0" err="1" smtClean="0"/>
              <a:t>Miculinić</a:t>
            </a:r>
            <a:r>
              <a:rPr lang="hr-HR" dirty="0" smtClean="0"/>
              <a:t>, </a:t>
            </a:r>
            <a:r>
              <a:rPr lang="hr-HR" dirty="0"/>
              <a:t>učiteljica Hrvatskog jezika</a:t>
            </a:r>
          </a:p>
          <a:p>
            <a:pPr lvl="0"/>
            <a:r>
              <a:rPr lang="hr-HR" dirty="0"/>
              <a:t>Njemački jezik, Gordana Manojlović, učiteljica Njemačkog jezika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3038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3200" b="1" dirty="0" smtClean="0"/>
              <a:t>Hvala na pažnji!</a:t>
            </a:r>
            <a:br>
              <a:rPr lang="hr-HR" sz="3200" b="1" dirty="0" smtClean="0"/>
            </a:br>
            <a:r>
              <a:rPr lang="hr-HR" sz="3200" b="1" dirty="0"/>
              <a:t/>
            </a:r>
            <a:br>
              <a:rPr lang="hr-HR" sz="3200" b="1" dirty="0"/>
            </a:br>
            <a:endParaRPr lang="hr-HR" sz="3200" b="1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598223"/>
            <a:ext cx="4116388" cy="5488517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2800" dirty="0" smtClean="0"/>
              <a:t>Voditeljica projekta:</a:t>
            </a:r>
          </a:p>
          <a:p>
            <a:pPr algn="ctr"/>
            <a:r>
              <a:rPr lang="hr-HR" sz="2800" dirty="0" err="1" smtClean="0"/>
              <a:t>Đeni</a:t>
            </a:r>
            <a:r>
              <a:rPr lang="hr-HR" sz="2800" dirty="0" smtClean="0"/>
              <a:t> </a:t>
            </a:r>
            <a:r>
              <a:rPr lang="hr-HR" sz="2800" dirty="0" err="1" smtClean="0"/>
              <a:t>Kunsek</a:t>
            </a:r>
            <a:r>
              <a:rPr lang="hr-HR" sz="2800" dirty="0" smtClean="0"/>
              <a:t>, učiteljica razredne nastave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127496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Moja nona </a:t>
            </a:r>
            <a:r>
              <a:rPr lang="hr-HR" dirty="0" err="1" smtClean="0"/>
              <a:t>mlikarica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2239963"/>
            <a:ext cx="2907506" cy="3876675"/>
          </a:xfrm>
        </p:spPr>
      </p:pic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hr-HR" sz="2800" dirty="0"/>
              <a:t>Kad su se </a:t>
            </a:r>
            <a:r>
              <a:rPr lang="hr-HR" sz="2800" dirty="0" err="1"/>
              <a:t>vrnule</a:t>
            </a:r>
            <a:r>
              <a:rPr lang="hr-HR" sz="2800" dirty="0"/>
              <a:t> doma ni bilo </a:t>
            </a:r>
            <a:r>
              <a:rPr lang="hr-HR" sz="2800" dirty="0" err="1"/>
              <a:t>vrimena</a:t>
            </a:r>
            <a:r>
              <a:rPr lang="hr-HR" sz="2800" dirty="0"/>
              <a:t> za počinut. Morale su </a:t>
            </a:r>
            <a:r>
              <a:rPr lang="hr-HR" sz="2800" dirty="0" err="1"/>
              <a:t>poć</a:t>
            </a:r>
            <a:r>
              <a:rPr lang="hr-HR" sz="2800" dirty="0"/>
              <a:t> </a:t>
            </a:r>
            <a:r>
              <a:rPr lang="hr-HR" sz="2800" dirty="0" err="1"/>
              <a:t>va</a:t>
            </a:r>
            <a:r>
              <a:rPr lang="hr-HR" sz="2800" dirty="0"/>
              <a:t> poje </a:t>
            </a:r>
            <a:r>
              <a:rPr lang="hr-HR" sz="2800" dirty="0" err="1"/>
              <a:t>delat</a:t>
            </a:r>
            <a:r>
              <a:rPr lang="hr-HR" sz="2800" dirty="0"/>
              <a:t> na </a:t>
            </a:r>
            <a:r>
              <a:rPr lang="hr-HR" sz="2800" dirty="0" err="1"/>
              <a:t>zemji</a:t>
            </a:r>
            <a:r>
              <a:rPr lang="hr-HR" sz="2800" dirty="0"/>
              <a:t>: kopat, </a:t>
            </a:r>
            <a:r>
              <a:rPr lang="hr-HR" sz="2800" dirty="0" err="1"/>
              <a:t>plivit</a:t>
            </a:r>
            <a:r>
              <a:rPr lang="hr-HR" sz="2800" dirty="0"/>
              <a:t>, pobirat </a:t>
            </a:r>
            <a:r>
              <a:rPr lang="hr-HR" sz="2800" dirty="0" err="1"/>
              <a:t>hrmentu</a:t>
            </a:r>
            <a:r>
              <a:rPr lang="hr-HR" sz="2800" dirty="0"/>
              <a:t>, mošnice ili ča god </a:t>
            </a:r>
            <a:r>
              <a:rPr lang="hr-HR" sz="2800" dirty="0" err="1"/>
              <a:t>sej</a:t>
            </a:r>
            <a:r>
              <a:rPr lang="hr-HR" sz="2800" dirty="0"/>
              <a:t> već našlo </a:t>
            </a:r>
            <a:r>
              <a:rPr lang="hr-HR" sz="2800" dirty="0" err="1"/>
              <a:t>va</a:t>
            </a:r>
            <a:r>
              <a:rPr lang="hr-HR" sz="2800" dirty="0"/>
              <a:t> škrtoj </a:t>
            </a:r>
            <a:r>
              <a:rPr lang="hr-HR" sz="2800" dirty="0" err="1"/>
              <a:t>gromiškoj</a:t>
            </a:r>
            <a:r>
              <a:rPr lang="hr-HR" sz="2800" dirty="0"/>
              <a:t> </a:t>
            </a:r>
            <a:r>
              <a:rPr lang="hr-HR" sz="2800" dirty="0" err="1"/>
              <a:t>zemji</a:t>
            </a:r>
            <a:r>
              <a:rPr lang="hr-HR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524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Moja nona </a:t>
            </a:r>
            <a:r>
              <a:rPr lang="hr-HR" dirty="0" err="1" smtClean="0"/>
              <a:t>mlikarica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smtClean="0"/>
              <a:t> </a:t>
            </a:r>
            <a:r>
              <a:rPr lang="hr-HR" sz="2800" dirty="0"/>
              <a:t>Ako ni bilo ničega v </a:t>
            </a:r>
            <a:r>
              <a:rPr lang="hr-HR" sz="2800" dirty="0" err="1"/>
              <a:t>lihah</a:t>
            </a:r>
            <a:r>
              <a:rPr lang="hr-HR" sz="2800" dirty="0"/>
              <a:t> onda su pobirale lipu, </a:t>
            </a:r>
            <a:r>
              <a:rPr lang="hr-HR" sz="2800" dirty="0" err="1"/>
              <a:t>drenjule</a:t>
            </a:r>
            <a:r>
              <a:rPr lang="hr-HR" sz="2800" dirty="0"/>
              <a:t>, </a:t>
            </a:r>
            <a:r>
              <a:rPr lang="hr-HR" sz="2800" dirty="0" err="1"/>
              <a:t>lišnjaki</a:t>
            </a:r>
            <a:r>
              <a:rPr lang="hr-HR" sz="2800" dirty="0"/>
              <a:t>, </a:t>
            </a:r>
            <a:r>
              <a:rPr lang="hr-HR" sz="2800" dirty="0" err="1"/>
              <a:t>ostružnice</a:t>
            </a:r>
            <a:r>
              <a:rPr lang="hr-HR" sz="2800" dirty="0"/>
              <a:t>. Se su to nosile </a:t>
            </a:r>
            <a:r>
              <a:rPr lang="hr-HR" sz="2800" dirty="0" err="1"/>
              <a:t>va</a:t>
            </a:r>
            <a:r>
              <a:rPr lang="hr-HR" sz="2800" dirty="0"/>
              <a:t> </a:t>
            </a:r>
            <a:r>
              <a:rPr lang="hr-HR" sz="2800" dirty="0" err="1"/>
              <a:t>velomu</a:t>
            </a:r>
            <a:r>
              <a:rPr lang="hr-HR" sz="2800" dirty="0"/>
              <a:t> košu </a:t>
            </a:r>
            <a:r>
              <a:rPr lang="hr-HR" sz="2800" dirty="0" err="1"/>
              <a:t>lačnimi</a:t>
            </a:r>
            <a:r>
              <a:rPr lang="hr-HR" sz="2800" dirty="0"/>
              <a:t> </a:t>
            </a:r>
            <a:r>
              <a:rPr lang="hr-HR" sz="2800" dirty="0" err="1"/>
              <a:t>usti</a:t>
            </a:r>
            <a:r>
              <a:rPr lang="hr-HR" sz="2800" dirty="0"/>
              <a:t> ka su ih čekale, kod </a:t>
            </a:r>
            <a:r>
              <a:rPr lang="hr-HR" sz="2800" dirty="0" err="1"/>
              <a:t>tići</a:t>
            </a:r>
            <a:r>
              <a:rPr lang="hr-HR" sz="2800" dirty="0"/>
              <a:t> </a:t>
            </a:r>
            <a:r>
              <a:rPr lang="hr-HR" sz="2800" dirty="0" err="1"/>
              <a:t>va</a:t>
            </a:r>
            <a:r>
              <a:rPr lang="hr-HR" sz="2800" dirty="0"/>
              <a:t> </a:t>
            </a:r>
            <a:r>
              <a:rPr lang="hr-HR" sz="2800" dirty="0" err="1"/>
              <a:t>gnezdu</a:t>
            </a:r>
            <a:r>
              <a:rPr lang="hr-HR" sz="2800" dirty="0"/>
              <a:t>. 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3803650" cy="3803650"/>
          </a:xfrm>
        </p:spPr>
      </p:pic>
    </p:spTree>
    <p:extLst>
      <p:ext uri="{BB962C8B-B14F-4D97-AF65-F5344CB8AC3E}">
        <p14:creationId xmlns:p14="http://schemas.microsoft.com/office/powerpoint/2010/main" val="23072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Moja nona </a:t>
            </a:r>
            <a:r>
              <a:rPr lang="hr-HR" dirty="0" err="1" smtClean="0"/>
              <a:t>mlikarica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2239963"/>
            <a:ext cx="2907506" cy="3876675"/>
          </a:xfrm>
        </p:spPr>
      </p:pic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hr-HR" sz="2800" dirty="0" err="1" smtClean="0"/>
              <a:t>Va</a:t>
            </a:r>
            <a:r>
              <a:rPr lang="hr-HR" sz="2800" dirty="0" smtClean="0"/>
              <a:t> </a:t>
            </a:r>
            <a:r>
              <a:rPr lang="hr-HR" sz="2800" dirty="0"/>
              <a:t>štali su bile po </a:t>
            </a:r>
            <a:r>
              <a:rPr lang="hr-HR" sz="2800" dirty="0" err="1"/>
              <a:t>dve</a:t>
            </a:r>
            <a:r>
              <a:rPr lang="hr-HR" sz="2800" dirty="0"/>
              <a:t> kravice kej </a:t>
            </a:r>
            <a:r>
              <a:rPr lang="hr-HR" sz="2800" dirty="0" err="1"/>
              <a:t>tribalo</a:t>
            </a:r>
            <a:r>
              <a:rPr lang="hr-HR" sz="2800" dirty="0"/>
              <a:t> očistit i dat </a:t>
            </a:r>
            <a:r>
              <a:rPr lang="hr-HR" sz="2800" dirty="0" err="1"/>
              <a:t>jin</a:t>
            </a:r>
            <a:r>
              <a:rPr lang="hr-HR" sz="2800" dirty="0"/>
              <a:t> </a:t>
            </a:r>
            <a:r>
              <a:rPr lang="hr-HR" sz="2800" dirty="0" err="1"/>
              <a:t>jist</a:t>
            </a:r>
            <a:r>
              <a:rPr lang="hr-HR" sz="2800" dirty="0"/>
              <a:t>, pomust za drugi dan i zakuhat </a:t>
            </a:r>
            <a:r>
              <a:rPr lang="hr-HR" sz="2800" dirty="0" err="1"/>
              <a:t>mliko</a:t>
            </a:r>
            <a:r>
              <a:rPr lang="hr-HR" sz="2800" dirty="0"/>
              <a:t> </a:t>
            </a:r>
            <a:r>
              <a:rPr lang="hr-HR" sz="2800" dirty="0" err="1"/>
              <a:t>va</a:t>
            </a:r>
            <a:r>
              <a:rPr lang="hr-HR" sz="2800" dirty="0"/>
              <a:t> </a:t>
            </a:r>
            <a:r>
              <a:rPr lang="hr-HR" sz="2800" dirty="0" err="1"/>
              <a:t>velih</a:t>
            </a:r>
            <a:r>
              <a:rPr lang="hr-HR" sz="2800" dirty="0"/>
              <a:t> </a:t>
            </a:r>
            <a:r>
              <a:rPr lang="hr-HR" sz="2800" dirty="0" err="1"/>
              <a:t>zdelah</a:t>
            </a:r>
            <a:r>
              <a:rPr lang="hr-HR" sz="2800" dirty="0"/>
              <a:t>, pripravit late i veli </a:t>
            </a:r>
            <a:r>
              <a:rPr lang="hr-HR" sz="2800" dirty="0" err="1"/>
              <a:t>rucak</a:t>
            </a:r>
            <a:r>
              <a:rPr lang="hr-HR" sz="2800" dirty="0"/>
              <a:t> koga su nosile opet, drugu zoru v Riku.</a:t>
            </a:r>
          </a:p>
          <a:p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218549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vrdi uvez">
  <a:themeElements>
    <a:clrScheme name="Tvrdi uvez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vrdi uvez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vrdi uvez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774</TotalTime>
  <Words>2210</Words>
  <Application>Microsoft Office PowerPoint</Application>
  <PresentationFormat>Prikaz na zaslonu (4:3)</PresentationFormat>
  <Paragraphs>299</Paragraphs>
  <Slides>65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65</vt:i4>
      </vt:variant>
    </vt:vector>
  </HeadingPairs>
  <TitlesOfParts>
    <vt:vector size="66" baseType="lpstr">
      <vt:lpstr>Tvrdi uvez</vt:lpstr>
      <vt:lpstr>Moja nona mlikarica</vt:lpstr>
      <vt:lpstr>U spomen grobničkim mlikaricama</vt:lpstr>
      <vt:lpstr>Moja nona mlikarica</vt:lpstr>
      <vt:lpstr>Moja nona mlikarica</vt:lpstr>
      <vt:lpstr>Moja nona mlikarica</vt:lpstr>
      <vt:lpstr>Moja nona mlikarica</vt:lpstr>
      <vt:lpstr>Moja nona mlikarica</vt:lpstr>
      <vt:lpstr>Moja nona mlikarica</vt:lpstr>
      <vt:lpstr>Moja nona mlikarica</vt:lpstr>
      <vt:lpstr>Moja nona mlikarica</vt:lpstr>
      <vt:lpstr>Moja nona mlikarica</vt:lpstr>
      <vt:lpstr>Moja nona mlikarica</vt:lpstr>
      <vt:lpstr>Moja nona mlikarica</vt:lpstr>
      <vt:lpstr>Moja nona mlikarica</vt:lpstr>
      <vt:lpstr>Feral ki j‘ pušćal sinjal Grobničke mlikarice</vt:lpstr>
      <vt:lpstr>Feral je pušćal sinjal u 2.a</vt:lpstr>
      <vt:lpstr>Lik mlikarice u Područnoj školi Grobnik</vt:lpstr>
      <vt:lpstr>Mlikarica nan poveda Područna škola Grobnik</vt:lpstr>
      <vt:lpstr>Mlikarica nan poveda Područna škola Grobnik</vt:lpstr>
      <vt:lpstr>O životu mlikarica iz pera učenika 2.c</vt:lpstr>
      <vt:lpstr>Mlikarice, 2.c</vt:lpstr>
      <vt:lpstr>Na mlikaričinon putu</vt:lpstr>
      <vt:lpstr>Na mlikaričinon putu</vt:lpstr>
      <vt:lpstr>Na mlikaričinon putu</vt:lpstr>
      <vt:lpstr>Igra Mlikaričin put Mala škola glagoljice</vt:lpstr>
      <vt:lpstr>Mirisni mlikaričin put 3. a, 3.b i 3.c</vt:lpstr>
      <vt:lpstr>Ljekovito bilje grobničkih pašnjaka 3.a, 3.b i 3.c</vt:lpstr>
      <vt:lpstr>Život mlikarice u povedajki  Ivana Brdara Grobničkog</vt:lpstr>
      <vt:lpstr>Život mlikarica Kazalište sjena</vt:lpstr>
      <vt:lpstr>Slikovnica o mlikarici učenika 1.c na stihove učenika čakavske grupe 4.a</vt:lpstr>
      <vt:lpstr>GROBNIČKI HAIKU</vt:lpstr>
      <vt:lpstr>GROBNIČKI HAIKU</vt:lpstr>
      <vt:lpstr>GROBNIČKI HAIKU</vt:lpstr>
      <vt:lpstr>GROBNIČKI HAIKU</vt:lpstr>
      <vt:lpstr>Igrokaz Mlikarice autorski rad scenske grupe 4.b</vt:lpstr>
      <vt:lpstr>Mlikarice, 4.b</vt:lpstr>
      <vt:lpstr>Mlikarice, 4.b</vt:lpstr>
      <vt:lpstr>Mlikarice, 4.b</vt:lpstr>
      <vt:lpstr>Mlikarice, 4.b</vt:lpstr>
      <vt:lpstr>Mlikarice, 4.b</vt:lpstr>
      <vt:lpstr>Mlikarice, 4.b</vt:lpstr>
      <vt:lpstr>Nonine late za mliko u 2.b, kao predložak za likovni uradak</vt:lpstr>
      <vt:lpstr>Mlikaričine late za mliko,2.b</vt:lpstr>
      <vt:lpstr>Kako su izgledale mlikarice, učenici 4.a</vt:lpstr>
      <vt:lpstr>Moja mlikarica, 4.a</vt:lpstr>
      <vt:lpstr>Mlikarice nose mliko, 4.c</vt:lpstr>
      <vt:lpstr>Late pune mlika, 4.c</vt:lpstr>
      <vt:lpstr>Moderne late za mliko, 4.c</vt:lpstr>
      <vt:lpstr>Važnost mlijeka u piramidi zdrave prehrane na satu Njemačkog jezika u 3.c</vt:lpstr>
      <vt:lpstr>Lutka mlikarica u 1.a</vt:lpstr>
      <vt:lpstr>Mlikarica gre zdolun, 1.a</vt:lpstr>
      <vt:lpstr>Mljekarski trg posvećen je grobničkoj mlikarici</vt:lpstr>
      <vt:lpstr>Mlikarica u Dražicama, rad kipara Rajka Sroka</vt:lpstr>
      <vt:lpstr>Mali keramičari, 1.b</vt:lpstr>
      <vt:lpstr>Mali keramičari, 1.b</vt:lpstr>
      <vt:lpstr>Likovna grupa učenika viših razreda</vt:lpstr>
      <vt:lpstr>Grobnički suvenir: platnena torba s likom mlikarice</vt:lpstr>
      <vt:lpstr>Kostimografska radionica učenica 4.a, 4.b i 4.c</vt:lpstr>
      <vt:lpstr>Moderne mlikarice</vt:lpstr>
      <vt:lpstr>Projekt nam je donio</vt:lpstr>
      <vt:lpstr>Mali zbor učenika od 4. do 8. razreda, uglazbljeni stihovi čakavske grupe </vt:lpstr>
      <vt:lpstr>Projekt Moja nona mlikarica</vt:lpstr>
      <vt:lpstr>U projektu su sudjelovali učenici i učiteljice razredne nastave</vt:lpstr>
      <vt:lpstr>U projektu su sudjelovali učenici i voditelji izvannastavnih aktivnosti</vt:lpstr>
      <vt:lpstr>Hvala na pažnji!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Moja nona mlikarica</dc:title>
  <dc:creator>Đeni</dc:creator>
  <cp:lastModifiedBy>Đeni</cp:lastModifiedBy>
  <cp:revision>72</cp:revision>
  <dcterms:created xsi:type="dcterms:W3CDTF">2019-05-01T17:08:10Z</dcterms:created>
  <dcterms:modified xsi:type="dcterms:W3CDTF">2019-05-23T17:36:44Z</dcterms:modified>
</cp:coreProperties>
</file>